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69" r:id="rId5"/>
    <p:sldId id="267" r:id="rId6"/>
    <p:sldId id="270" r:id="rId7"/>
    <p:sldId id="271" r:id="rId8"/>
    <p:sldId id="272" r:id="rId9"/>
    <p:sldId id="273" r:id="rId10"/>
    <p:sldId id="259" r:id="rId11"/>
    <p:sldId id="260" r:id="rId12"/>
    <p:sldId id="261" r:id="rId13"/>
    <p:sldId id="263" r:id="rId14"/>
    <p:sldId id="302" r:id="rId15"/>
    <p:sldId id="306" r:id="rId16"/>
    <p:sldId id="262" r:id="rId17"/>
    <p:sldId id="275" r:id="rId18"/>
    <p:sldId id="274" r:id="rId19"/>
    <p:sldId id="264" r:id="rId20"/>
    <p:sldId id="265" r:id="rId21"/>
    <p:sldId id="276" r:id="rId22"/>
    <p:sldId id="277" r:id="rId23"/>
    <p:sldId id="278" r:id="rId24"/>
    <p:sldId id="279" r:id="rId25"/>
    <p:sldId id="280" r:id="rId26"/>
    <p:sldId id="305" r:id="rId27"/>
    <p:sldId id="304" r:id="rId28"/>
    <p:sldId id="281" r:id="rId29"/>
    <p:sldId id="307" r:id="rId30"/>
    <p:sldId id="282" r:id="rId31"/>
    <p:sldId id="283" r:id="rId32"/>
    <p:sldId id="308" r:id="rId33"/>
    <p:sldId id="268" r:id="rId34"/>
    <p:sldId id="285" r:id="rId35"/>
    <p:sldId id="286" r:id="rId36"/>
    <p:sldId id="287" r:id="rId37"/>
    <p:sldId id="303" r:id="rId38"/>
    <p:sldId id="289" r:id="rId39"/>
    <p:sldId id="311" r:id="rId40"/>
    <p:sldId id="290" r:id="rId41"/>
    <p:sldId id="293" r:id="rId42"/>
    <p:sldId id="291" r:id="rId43"/>
    <p:sldId id="309" r:id="rId44"/>
    <p:sldId id="310" r:id="rId45"/>
    <p:sldId id="294" r:id="rId46"/>
    <p:sldId id="295" r:id="rId47"/>
    <p:sldId id="296" r:id="rId48"/>
    <p:sldId id="292" r:id="rId49"/>
    <p:sldId id="297" r:id="rId50"/>
    <p:sldId id="298" r:id="rId51"/>
    <p:sldId id="299" r:id="rId52"/>
    <p:sldId id="300" r:id="rId53"/>
    <p:sldId id="301" r:id="rId5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40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8269-9DC2-429E-A1B8-41B3F267066E}" type="datetimeFigureOut">
              <a:rPr lang="tr-TR" smtClean="0"/>
              <a:t>12.07.2023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AFCB0-F543-418F-B19E-2CDBD678C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 Yer Tutucusu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159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40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BDA3-2A9E-4337-9D5F-D91A5490AC0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BEF2-9726-4E21-8A7D-AC5A56AD6FAF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6824-80DA-430F-AC56-B3A2CFEDBC8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74E5D3A1-0267-4677-BE4B-AFD1EE338FD4}" type="datetime1">
              <a:rPr lang="tr-TR" smtClean="0"/>
              <a:pPr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555776" y="4803998"/>
            <a:ext cx="4256112" cy="273844"/>
          </a:xfrm>
        </p:spPr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B346-56BC-4D88-B284-3AC29F4769F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7AC-56CB-46D9-9941-C3A9322DB6EC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EAB-D429-480C-B367-F95A28D77933}" type="datetime1">
              <a:rPr lang="tr-TR" smtClean="0"/>
              <a:t>12.07.2023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736-7344-40BB-9DCE-751D523A3A8E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368-496A-40AC-9A24-3FD6DFD5DDF5}" type="datetime1">
              <a:rPr lang="tr-TR" smtClean="0"/>
              <a:t>12.07.2023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A363-BAE4-4835-BA13-2549B49CA45C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67F7-86F0-4D2C-A66E-C01A414ED570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0" y="484841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EBEF-BF7D-4AD0-86F8-C0335DEE7C0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555776" y="4869656"/>
            <a:ext cx="4256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Kırıkkale Üniversitesi Tıp Fakültesi Klinik Araştırmalar Etik Kurulu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001457" y="484898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1597819"/>
            <a:ext cx="9001000" cy="1102519"/>
          </a:xfrm>
        </p:spPr>
        <p:txBody>
          <a:bodyPr>
            <a:noAutofit/>
          </a:bodyPr>
          <a:lstStyle/>
          <a:p>
            <a:r>
              <a:rPr lang="tr-TR" sz="3600" dirty="0" smtClean="0"/>
              <a:t>Klinik Araştırmalar Hakkında Genel Bilgiler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Araştırma </a:t>
            </a:r>
            <a:r>
              <a:rPr lang="tr-TR" sz="3600" dirty="0" smtClean="0"/>
              <a:t>Planlarken Dikkat Edilmesi Gereken Hususlar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3219822"/>
            <a:ext cx="7016824" cy="181734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Kırıkkale Üniversitesi Tıp Fakültesi </a:t>
            </a:r>
            <a:br>
              <a:rPr lang="tr-TR" b="1" dirty="0" smtClean="0">
                <a:solidFill>
                  <a:srgbClr val="002060"/>
                </a:solidFill>
              </a:rPr>
            </a:br>
            <a:r>
              <a:rPr lang="tr-TR" b="1" dirty="0" smtClean="0">
                <a:solidFill>
                  <a:srgbClr val="002060"/>
                </a:solidFill>
              </a:rPr>
              <a:t>Klinik Araştırmalar Etik Kurulu </a:t>
            </a:r>
          </a:p>
          <a:p>
            <a:endParaRPr lang="tr-TR" dirty="0" smtClean="0"/>
          </a:p>
          <a:p>
            <a:r>
              <a:rPr lang="tr-TR" dirty="0" smtClean="0"/>
              <a:t>Prof. Dr. M. Devrim Güner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55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507288" cy="857250"/>
          </a:xfrm>
        </p:spPr>
        <p:txBody>
          <a:bodyPr>
            <a:normAutofit fontScale="90000"/>
          </a:bodyPr>
          <a:lstStyle/>
          <a:p>
            <a:r>
              <a:rPr lang="tr-TR" dirty="0"/>
              <a:t>Bilimsel </a:t>
            </a:r>
            <a:r>
              <a:rPr lang="tr-TR" dirty="0" smtClean="0"/>
              <a:t>araştırmaların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Veri </a:t>
            </a:r>
            <a:r>
              <a:rPr lang="tr-TR" b="1" dirty="0"/>
              <a:t>toplama tekniklerine göre </a:t>
            </a:r>
            <a:endParaRPr lang="tr-TR" b="1" dirty="0" smtClean="0"/>
          </a:p>
          <a:p>
            <a:pPr lvl="1"/>
            <a:r>
              <a:rPr lang="tr-TR" dirty="0"/>
              <a:t>Gözlemsel </a:t>
            </a:r>
          </a:p>
          <a:p>
            <a:pPr lvl="1"/>
            <a:r>
              <a:rPr lang="tr-TR" dirty="0"/>
              <a:t>Deneysel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Nedensellik </a:t>
            </a:r>
            <a:r>
              <a:rPr lang="tr-TR" b="1" dirty="0"/>
              <a:t>ilişkilerine göre </a:t>
            </a:r>
            <a:endParaRPr lang="tr-TR" b="1" dirty="0" smtClean="0"/>
          </a:p>
          <a:p>
            <a:pPr lvl="1"/>
            <a:r>
              <a:rPr lang="tr-TR" dirty="0" smtClean="0"/>
              <a:t>Tanımlayıcı </a:t>
            </a:r>
            <a:endParaRPr lang="tr-TR" dirty="0"/>
          </a:p>
          <a:p>
            <a:pPr lvl="1"/>
            <a:r>
              <a:rPr lang="tr-TR" dirty="0" smtClean="0"/>
              <a:t>Çözümleyici 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Zamanla </a:t>
            </a:r>
            <a:r>
              <a:rPr lang="tr-TR" b="1" dirty="0"/>
              <a:t>ilişkisine göre </a:t>
            </a:r>
            <a:endParaRPr lang="tr-TR" b="1" dirty="0" smtClean="0"/>
          </a:p>
          <a:p>
            <a:pPr lvl="1"/>
            <a:r>
              <a:rPr lang="tr-TR" dirty="0"/>
              <a:t>Retrospektif </a:t>
            </a:r>
          </a:p>
          <a:p>
            <a:pPr lvl="1"/>
            <a:r>
              <a:rPr lang="tr-TR" dirty="0" err="1" smtClean="0"/>
              <a:t>Prospektif</a:t>
            </a:r>
            <a:r>
              <a:rPr lang="tr-TR" dirty="0" smtClean="0"/>
              <a:t> </a:t>
            </a:r>
            <a:endParaRPr lang="tr-TR" dirty="0"/>
          </a:p>
          <a:p>
            <a:pPr lvl="1"/>
            <a:r>
              <a:rPr lang="tr-TR" dirty="0" err="1" smtClean="0"/>
              <a:t>Kesitsel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Uygulandığı </a:t>
            </a:r>
            <a:r>
              <a:rPr lang="tr-TR" b="1" dirty="0"/>
              <a:t>ortama göre </a:t>
            </a:r>
            <a:endParaRPr lang="tr-TR" dirty="0"/>
          </a:p>
          <a:p>
            <a:pPr lvl="1"/>
            <a:r>
              <a:rPr lang="tr-TR" dirty="0" smtClean="0"/>
              <a:t>Klinik </a:t>
            </a:r>
            <a:endParaRPr lang="tr-TR" dirty="0"/>
          </a:p>
          <a:p>
            <a:pPr lvl="1"/>
            <a:r>
              <a:rPr lang="tr-TR" dirty="0" smtClean="0"/>
              <a:t>Laboratuvar </a:t>
            </a:r>
            <a:endParaRPr lang="tr-TR" dirty="0"/>
          </a:p>
          <a:p>
            <a:pPr lvl="1"/>
            <a:r>
              <a:rPr lang="tr-TR" dirty="0" smtClean="0"/>
              <a:t>Toplum </a:t>
            </a:r>
            <a:r>
              <a:rPr lang="tr-TR" dirty="0"/>
              <a:t>Tanımlayıcı Araştırmalar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EBEC-61C7-4129-AF76-BE2D296A6AB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51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579296" cy="857250"/>
          </a:xfrm>
        </p:spPr>
        <p:txBody>
          <a:bodyPr>
            <a:normAutofit fontScale="90000"/>
          </a:bodyPr>
          <a:lstStyle/>
          <a:p>
            <a:r>
              <a:rPr lang="tr-TR" dirty="0"/>
              <a:t>Bilimsel </a:t>
            </a:r>
            <a:r>
              <a:rPr lang="tr-TR" dirty="0" smtClean="0"/>
              <a:t>araştırmaların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tr-TR" b="1" dirty="0" smtClean="0"/>
              <a:t>Tanımlayıcı </a:t>
            </a:r>
            <a:r>
              <a:rPr lang="tr-TR" b="1" dirty="0"/>
              <a:t>Araştırmalar </a:t>
            </a:r>
            <a:endParaRPr lang="tr-TR" b="1" dirty="0" smtClean="0"/>
          </a:p>
          <a:p>
            <a:pPr marL="857250" lvl="1" indent="-457200">
              <a:buFont typeface="+mj-lt"/>
              <a:buAutoNum type="alphaLcPeriod"/>
            </a:pPr>
            <a:r>
              <a:rPr lang="tr-TR" dirty="0"/>
              <a:t>Olgu sunumları </a:t>
            </a:r>
          </a:p>
          <a:p>
            <a:pPr marL="857250" lvl="1" indent="-457200">
              <a:buFont typeface="+mj-lt"/>
              <a:buAutoNum type="alphaLcPeriod"/>
            </a:pPr>
            <a:r>
              <a:rPr lang="tr-TR" dirty="0"/>
              <a:t>Olgu serileri </a:t>
            </a:r>
          </a:p>
          <a:p>
            <a:pPr marL="857250" lvl="1" indent="-457200">
              <a:buFont typeface="+mj-lt"/>
              <a:buAutoNum type="alphaLcPeriod"/>
            </a:pPr>
            <a:r>
              <a:rPr lang="tr-TR" dirty="0" err="1" smtClean="0"/>
              <a:t>Sürveyans</a:t>
            </a:r>
            <a:r>
              <a:rPr lang="tr-TR" dirty="0" smtClean="0"/>
              <a:t> çalışmaları </a:t>
            </a:r>
            <a:endParaRPr lang="tr-TR" dirty="0"/>
          </a:p>
          <a:p>
            <a:pPr marL="514350" indent="-514350">
              <a:buFont typeface="+mj-lt"/>
              <a:buAutoNum type="romanUcPeriod"/>
            </a:pPr>
            <a:r>
              <a:rPr lang="tr-TR" b="1" dirty="0" smtClean="0"/>
              <a:t>Analitik </a:t>
            </a:r>
            <a:r>
              <a:rPr lang="tr-TR" b="1" dirty="0"/>
              <a:t>Araştırmalar</a:t>
            </a:r>
            <a:endParaRPr lang="tr-TR" dirty="0"/>
          </a:p>
          <a:p>
            <a:pPr marL="857250" lvl="1" indent="-457200">
              <a:buFont typeface="+mj-lt"/>
              <a:buAutoNum type="alphaLcPeriod"/>
            </a:pPr>
            <a:r>
              <a:rPr lang="tr-TR" dirty="0" smtClean="0"/>
              <a:t>Gözlemsel </a:t>
            </a:r>
            <a:r>
              <a:rPr lang="tr-TR" dirty="0"/>
              <a:t>araştırmalar: </a:t>
            </a:r>
            <a:r>
              <a:rPr lang="tr-TR" dirty="0" err="1"/>
              <a:t>kohort</a:t>
            </a:r>
            <a:r>
              <a:rPr lang="tr-TR" dirty="0"/>
              <a:t>, olgu kontrol ve </a:t>
            </a:r>
            <a:r>
              <a:rPr lang="tr-TR" dirty="0" err="1" smtClean="0"/>
              <a:t>kesitsel</a:t>
            </a:r>
            <a:r>
              <a:rPr lang="tr-TR" dirty="0" smtClean="0"/>
              <a:t> araştırmalar </a:t>
            </a:r>
          </a:p>
          <a:p>
            <a:pPr marL="857250" lvl="1" indent="-457200">
              <a:buFont typeface="+mj-lt"/>
              <a:buAutoNum type="alphaLcPeriod"/>
            </a:pPr>
            <a:r>
              <a:rPr lang="tr-TR" dirty="0" smtClean="0"/>
              <a:t>Girişimsel/deneysel </a:t>
            </a:r>
            <a:r>
              <a:rPr lang="tr-TR" dirty="0"/>
              <a:t>araştırmalar: </a:t>
            </a:r>
          </a:p>
          <a:p>
            <a:pPr lvl="2"/>
            <a:r>
              <a:rPr lang="tr-TR" dirty="0" smtClean="0"/>
              <a:t>Öncesi </a:t>
            </a:r>
            <a:r>
              <a:rPr lang="tr-TR" dirty="0"/>
              <a:t>ve sonrası </a:t>
            </a:r>
            <a:r>
              <a:rPr lang="tr-TR" dirty="0" smtClean="0"/>
              <a:t>araştırmaları</a:t>
            </a:r>
            <a:endParaRPr lang="tr-TR" dirty="0"/>
          </a:p>
          <a:p>
            <a:pPr lvl="2"/>
            <a:r>
              <a:rPr lang="tr-TR" b="1" dirty="0" smtClean="0"/>
              <a:t>Klinik </a:t>
            </a:r>
            <a:r>
              <a:rPr lang="tr-TR" b="1" dirty="0"/>
              <a:t>araştırmalar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14B4-C3BA-40CF-AAA7-FA38B222DA2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46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Girişimsel </a:t>
            </a:r>
            <a:r>
              <a:rPr lang="tr-TR" dirty="0" smtClean="0"/>
              <a:t>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247009"/>
          </a:xfrm>
        </p:spPr>
        <p:txBody>
          <a:bodyPr/>
          <a:lstStyle/>
          <a:p>
            <a:r>
              <a:rPr lang="tr-TR" dirty="0" smtClean="0"/>
              <a:t>Test </a:t>
            </a:r>
            <a:r>
              <a:rPr lang="tr-TR" dirty="0"/>
              <a:t>edilmesi amaçlanan bir ürünün test edildiği ve başka bir ürünle (</a:t>
            </a:r>
            <a:r>
              <a:rPr lang="tr-TR" dirty="0" err="1"/>
              <a:t>plasebo</a:t>
            </a:r>
            <a:r>
              <a:rPr lang="tr-TR" dirty="0"/>
              <a:t>, aktif kontrol) karşılaştırıldığı gruplar vardır. </a:t>
            </a:r>
          </a:p>
          <a:p>
            <a:r>
              <a:rPr lang="tr-TR" dirty="0" smtClean="0"/>
              <a:t>Katılımcının </a:t>
            </a:r>
            <a:r>
              <a:rPr lang="tr-TR" dirty="0"/>
              <a:t>hangi etkene maruz kalacağına araştırmacı karar verir. İdeali </a:t>
            </a:r>
            <a:r>
              <a:rPr lang="tr-TR" dirty="0" smtClean="0"/>
              <a:t>rastgele/</a:t>
            </a:r>
            <a:r>
              <a:rPr lang="tr-TR" dirty="0" err="1" smtClean="0"/>
              <a:t>randomize</a:t>
            </a:r>
            <a:r>
              <a:rPr lang="tr-TR" dirty="0" smtClean="0"/>
              <a:t> olarak </a:t>
            </a:r>
            <a:r>
              <a:rPr lang="tr-TR" dirty="0"/>
              <a:t>gönüllüleri gruplara atamaktır.</a:t>
            </a:r>
          </a:p>
          <a:p>
            <a:r>
              <a:rPr lang="tr-TR" dirty="0" smtClean="0"/>
              <a:t>Araştırmacı </a:t>
            </a:r>
            <a:r>
              <a:rPr lang="tr-TR" dirty="0"/>
              <a:t>müdahalede bulunduktan sonra sonucu bekler, gözler, verileri elde eder ve </a:t>
            </a:r>
            <a:r>
              <a:rPr lang="tr-TR" dirty="0" smtClean="0"/>
              <a:t>karşılaştırır.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57E4-7689-4465-8922-821C31BD63F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75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Klinik </a:t>
            </a:r>
            <a:r>
              <a:rPr lang="tr-TR" dirty="0" smtClean="0"/>
              <a:t>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/>
          </a:bodyPr>
          <a:lstStyle/>
          <a:p>
            <a:r>
              <a:rPr lang="tr-TR" dirty="0" smtClean="0"/>
              <a:t>Klinik </a:t>
            </a:r>
            <a:r>
              <a:rPr lang="tr-TR" dirty="0"/>
              <a:t>bir durumda uygulanan girişimin etkisini ve değerini kontrol grubu ile karşılaştırmak amacı ile yapılan </a:t>
            </a:r>
            <a:r>
              <a:rPr lang="tr-TR" b="1" dirty="0" err="1"/>
              <a:t>prospektif</a:t>
            </a:r>
            <a:r>
              <a:rPr lang="tr-TR" b="1" dirty="0"/>
              <a:t> </a:t>
            </a:r>
            <a:r>
              <a:rPr lang="tr-TR" dirty="0"/>
              <a:t>çalışmalardır. </a:t>
            </a:r>
          </a:p>
          <a:p>
            <a:endParaRPr lang="tr-TR" dirty="0" smtClean="0"/>
          </a:p>
          <a:p>
            <a:r>
              <a:rPr lang="tr-TR" dirty="0" smtClean="0"/>
              <a:t>İlaçlar</a:t>
            </a:r>
            <a:r>
              <a:rPr lang="tr-TR" dirty="0"/>
              <a:t>, </a:t>
            </a:r>
            <a:r>
              <a:rPr lang="tr-TR" dirty="0" err="1" smtClean="0"/>
              <a:t>invazif</a:t>
            </a:r>
            <a:r>
              <a:rPr lang="tr-TR" dirty="0" smtClean="0"/>
              <a:t> girişimler</a:t>
            </a:r>
            <a:r>
              <a:rPr lang="tr-TR" dirty="0"/>
              <a:t>, tıbbi cihaz ve işlemler, diyetler, fizik tedavi ve tanı araçları bu kapsama girmektedir. 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2313-A9A1-48C5-B79A-DD1C96D0B9B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71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Klinik </a:t>
            </a:r>
            <a:r>
              <a:rPr lang="tr-TR" dirty="0" smtClean="0"/>
              <a:t>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veya daha fazla uygulamanın </a:t>
            </a:r>
            <a:r>
              <a:rPr lang="tr-TR" dirty="0" smtClean="0"/>
              <a:t>karşılaştırılması, </a:t>
            </a:r>
            <a:endParaRPr lang="tr-TR" dirty="0"/>
          </a:p>
          <a:p>
            <a:r>
              <a:rPr lang="tr-TR" dirty="0" smtClean="0"/>
              <a:t>Hastalık</a:t>
            </a:r>
            <a:r>
              <a:rPr lang="tr-TR" dirty="0"/>
              <a:t>, sendrom veya gelişebilecek bir tablonun tedavisi için önerilerin </a:t>
            </a:r>
            <a:r>
              <a:rPr lang="tr-TR" dirty="0" smtClean="0"/>
              <a:t>değerlendirilmesi,</a:t>
            </a:r>
            <a:endParaRPr lang="tr-TR" dirty="0"/>
          </a:p>
          <a:p>
            <a:r>
              <a:rPr lang="es-ES" dirty="0" smtClean="0"/>
              <a:t>Bir </a:t>
            </a:r>
            <a:r>
              <a:rPr lang="es-ES" dirty="0"/>
              <a:t>hastalık ya da durumun </a:t>
            </a:r>
            <a:r>
              <a:rPr lang="es-ES" dirty="0" smtClean="0"/>
              <a:t>tanımlanması</a:t>
            </a:r>
            <a:r>
              <a:rPr lang="tr-TR" dirty="0"/>
              <a:t>,</a:t>
            </a:r>
            <a:endParaRPr lang="es-ES" dirty="0"/>
          </a:p>
          <a:p>
            <a:r>
              <a:rPr lang="tr-TR" dirty="0" smtClean="0"/>
              <a:t>Hastalığın önlenmesi,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amacıyla yapılabilir.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0880-42E9-471F-8FC7-FB5DD30B83E9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05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 noGrp="1"/>
          </p:cNvSpPr>
          <p:nvPr>
            <p:ph type="title"/>
          </p:nvPr>
        </p:nvSpPr>
        <p:spPr>
          <a:xfrm>
            <a:off x="628650" y="233678"/>
            <a:ext cx="7886700" cy="617303"/>
          </a:xfrm>
          <a:noFill/>
          <a:ln>
            <a:noFill/>
          </a:ln>
        </p:spPr>
        <p:txBody>
          <a:bodyPr vert="horz" wrap="square" lIns="0" tIns="26325" rIns="0" bIns="0" rtlCol="0" anchor="b" anchorCtr="0" compatLnSpc="1">
            <a:normAutofit fontScale="90000"/>
          </a:bodyPr>
          <a:lstStyle/>
          <a:p>
            <a:pPr>
              <a:tabLst>
                <a:tab pos="0" algn="l"/>
                <a:tab pos="514350" algn="l"/>
                <a:tab pos="1028700" algn="l"/>
                <a:tab pos="1543049" algn="l"/>
                <a:tab pos="2057400" algn="l"/>
                <a:tab pos="2571750" algn="l"/>
                <a:tab pos="3086099" algn="l"/>
                <a:tab pos="3600449" algn="l"/>
                <a:tab pos="4114800" algn="l"/>
                <a:tab pos="4629150" algn="l"/>
                <a:tab pos="5143500" algn="l"/>
                <a:tab pos="5657850" algn="l"/>
              </a:tabLst>
            </a:pPr>
            <a:r>
              <a:rPr lang="tr-TR" dirty="0" smtClean="0">
                <a:latin typeface="Calibri" pitchFamily="34"/>
                <a:cs typeface="Mangal" pitchFamily="2"/>
              </a:rPr>
              <a:t>Klinik araştırma fazları</a:t>
            </a:r>
            <a:endParaRPr lang="tr-TR" dirty="0">
              <a:latin typeface="Calibri" pitchFamily="34"/>
              <a:cs typeface="Mangal" pitchFamily="2"/>
            </a:endParaRPr>
          </a:p>
        </p:txBody>
      </p:sp>
      <p:sp>
        <p:nvSpPr>
          <p:cNvPr id="3" name="Metin Yer Tutucusu 2"/>
          <p:cNvSpPr txBox="1">
            <a:spLocks noGrp="1"/>
          </p:cNvSpPr>
          <p:nvPr>
            <p:ph idx="1"/>
          </p:nvPr>
        </p:nvSpPr>
        <p:spPr>
          <a:xfrm>
            <a:off x="323528" y="1026552"/>
            <a:ext cx="8496944" cy="3948839"/>
          </a:xfrm>
          <a:noFill/>
          <a:ln>
            <a:noFill/>
          </a:ln>
        </p:spPr>
        <p:txBody>
          <a:bodyPr vert="horz" wrap="square" lIns="50625" tIns="26325" rIns="50625" bIns="26325" rtlCol="0" anchor="t" anchorCtr="0" compatLnSpc="1">
            <a:normAutofit fontScale="85000" lnSpcReduction="20000"/>
          </a:bodyPr>
          <a:lstStyle>
            <a:defPPr marL="272880" marR="0" lvl="0" indent="-2728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tr-T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defPPr>
            <a:lvl1pPr marL="272880" marR="0" lvl="0" indent="-2728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tr-T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1pPr>
            <a:lvl2pPr marL="639720" marR="0" lvl="1" indent="-24624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pitchFamily="18"/>
              <a:buChar char=""/>
              <a:tabLst>
                <a:tab pos="274320" algn="l"/>
                <a:tab pos="1188719" algn="l"/>
                <a:tab pos="2103120" algn="l"/>
                <a:tab pos="3017520" algn="l"/>
                <a:tab pos="3931920" algn="l"/>
                <a:tab pos="4846320" algn="l"/>
                <a:tab pos="5760720" algn="l"/>
                <a:tab pos="6675119" algn="l"/>
                <a:tab pos="7589519" algn="l"/>
                <a:tab pos="8503920" algn="l"/>
                <a:tab pos="9418320" algn="l"/>
              </a:tabLst>
              <a:defRPr lang="tr-T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2pPr>
            <a:lvl3pPr marL="914400" marR="0" lvl="2" indent="-246240" algn="l" rtl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9DD9"/>
              </a:buClr>
              <a:buSzPct val="70000"/>
              <a:buFont typeface="Wingdings 2" pitchFamily="18"/>
              <a:buChar char=""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</a:tabLst>
              <a:defRPr lang="tr-TR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3pPr>
            <a:lvl4pPr marL="1187279" marR="0" lvl="3" indent="-209520" algn="l" rtl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</a:tabLst>
              <a:defRPr lang="tr-TR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4pPr>
            <a:lvl5pPr marL="1461959" marR="0" lvl="4" indent="-209520" algn="l" rtl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/>
              <a:buChar char="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</a:tabLst>
              <a:defRPr lang="tr-TR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5pPr>
            <a:lvl6pPr marL="1461959" marR="0" lvl="5" indent="-209520" algn="l" rtl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/>
              <a:buChar char="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</a:tabLst>
              <a:defRPr lang="tr-TR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6pPr>
            <a:lvl7pPr marL="1461959" marR="0" lvl="6" indent="-209520" algn="l" rtl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/>
              <a:buChar char="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</a:tabLst>
              <a:defRPr lang="tr-TR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7pPr>
            <a:lvl8pPr marL="1461959" marR="0" lvl="7" indent="-209520" algn="l" rtl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/>
              <a:buChar char="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</a:tabLst>
              <a:defRPr lang="tr-TR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8pPr>
            <a:lvl9pPr marL="1461959" marR="0" lvl="8" indent="-209520" algn="l" rtl="0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 pitchFamily="18"/>
              <a:buChar char="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</a:tabLst>
              <a:defRPr lang="tr-TR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Constantia" pitchFamily="18"/>
                <a:ea typeface="Lucida Sans Unicode" pitchFamily="2"/>
                <a:cs typeface="Mangal" pitchFamily="2"/>
              </a:defRPr>
            </a:lvl9pPr>
          </a:lstStyle>
          <a:p>
            <a:pPr>
              <a:lnSpc>
                <a:spcPct val="110000"/>
              </a:lnSpc>
            </a:pPr>
            <a:r>
              <a:rPr lang="tr-TR" b="1" dirty="0">
                <a:solidFill>
                  <a:srgbClr val="FF0000"/>
                </a:solidFill>
                <a:latin typeface="+mn-lt"/>
                <a:cs typeface="Arial" pitchFamily="2"/>
              </a:rPr>
              <a:t>Faz 1: </a:t>
            </a:r>
            <a:r>
              <a:rPr lang="tr-TR" b="1" dirty="0" smtClean="0">
                <a:solidFill>
                  <a:srgbClr val="002060"/>
                </a:solidFill>
                <a:latin typeface="+mn-lt"/>
                <a:cs typeface="Arial" pitchFamily="2"/>
              </a:rPr>
              <a:t>sağlıklı gönüllülerden oluşan küçük bir grupta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, </a:t>
            </a:r>
            <a:r>
              <a:rPr lang="tr-TR" dirty="0" err="1" smtClean="0">
                <a:solidFill>
                  <a:srgbClr val="002060"/>
                </a:solidFill>
                <a:latin typeface="+mn-lt"/>
                <a:cs typeface="Arial" pitchFamily="2"/>
              </a:rPr>
              <a:t>tolerabilite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, doz belirleme, farmakokinetik özellikler, olası riskli durumların bulgularının belirlenmesi,  kardiyovasküler, solunum, böbrek ve karaciğer fonksiyonlarına etkiler. </a:t>
            </a:r>
            <a:endParaRPr lang="tr-TR" dirty="0">
              <a:solidFill>
                <a:srgbClr val="002060"/>
              </a:solidFill>
              <a:latin typeface="+mn-lt"/>
              <a:cs typeface="Arial" pitchFamily="2"/>
            </a:endParaRPr>
          </a:p>
          <a:p>
            <a:pPr>
              <a:lnSpc>
                <a:spcPct val="110000"/>
              </a:lnSpc>
            </a:pPr>
            <a:r>
              <a:rPr lang="tr-TR" b="1" dirty="0">
                <a:solidFill>
                  <a:srgbClr val="FF0000"/>
                </a:solidFill>
                <a:latin typeface="+mn-lt"/>
                <a:cs typeface="Arial" pitchFamily="2"/>
              </a:rPr>
              <a:t>Faz 2:</a:t>
            </a:r>
            <a:r>
              <a:rPr lang="tr-TR" dirty="0">
                <a:latin typeface="+mn-lt"/>
                <a:cs typeface="Arial" pitchFamily="2"/>
              </a:rPr>
              <a:t> </a:t>
            </a:r>
            <a:r>
              <a:rPr lang="tr-TR" b="1" dirty="0">
                <a:solidFill>
                  <a:srgbClr val="002060"/>
                </a:solidFill>
                <a:latin typeface="+mn-lt"/>
                <a:cs typeface="Arial" pitchFamily="2"/>
              </a:rPr>
              <a:t>Küçük hasta gruplarında 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(100-300 hasta) etkililik </a:t>
            </a:r>
            <a:r>
              <a:rPr lang="tr-TR" dirty="0">
                <a:solidFill>
                  <a:srgbClr val="002060"/>
                </a:solidFill>
                <a:latin typeface="+mn-lt"/>
                <a:cs typeface="Arial" pitchFamily="2"/>
              </a:rPr>
              <a:t>ve güvenlilik</a:t>
            </a:r>
          </a:p>
          <a:p>
            <a:pPr>
              <a:lnSpc>
                <a:spcPct val="110000"/>
              </a:lnSpc>
            </a:pPr>
            <a:r>
              <a:rPr lang="tr-TR" b="1" dirty="0">
                <a:solidFill>
                  <a:srgbClr val="FF0000"/>
                </a:solidFill>
                <a:latin typeface="+mn-lt"/>
                <a:cs typeface="Arial" pitchFamily="2"/>
              </a:rPr>
              <a:t>Faz 3:</a:t>
            </a:r>
            <a:r>
              <a:rPr lang="tr-TR" dirty="0">
                <a:latin typeface="+mn-lt"/>
                <a:cs typeface="Arial" pitchFamily="2"/>
              </a:rPr>
              <a:t> </a:t>
            </a:r>
            <a:r>
              <a:rPr lang="tr-TR" b="1" dirty="0">
                <a:solidFill>
                  <a:srgbClr val="002060"/>
                </a:solidFill>
                <a:latin typeface="+mn-lt"/>
                <a:cs typeface="Arial" pitchFamily="2"/>
              </a:rPr>
              <a:t>Geniş hasta gruplarında </a:t>
            </a:r>
            <a:r>
              <a:rPr lang="tr-TR" dirty="0">
                <a:solidFill>
                  <a:srgbClr val="002060"/>
                </a:solidFill>
                <a:latin typeface="+mn-lt"/>
                <a:cs typeface="Arial" pitchFamily="2"/>
              </a:rPr>
              <a:t>çok 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kollu, çift kör, </a:t>
            </a:r>
            <a:r>
              <a:rPr lang="tr-TR" dirty="0" err="1" smtClean="0">
                <a:solidFill>
                  <a:srgbClr val="002060"/>
                </a:solidFill>
                <a:latin typeface="+mn-lt"/>
                <a:cs typeface="Arial" pitchFamily="2"/>
              </a:rPr>
              <a:t>randomize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, çok merkezli </a:t>
            </a:r>
            <a:r>
              <a:rPr lang="tr-TR" dirty="0">
                <a:solidFill>
                  <a:srgbClr val="002060"/>
                </a:solidFill>
                <a:latin typeface="+mn-lt"/>
                <a:cs typeface="Arial" pitchFamily="2"/>
              </a:rPr>
              <a:t>etkililik ve güvenlilik 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çalışmaları</a:t>
            </a:r>
          </a:p>
          <a:p>
            <a:pPr lvl="1">
              <a:lnSpc>
                <a:spcPct val="110000"/>
              </a:lnSpc>
            </a:pPr>
            <a:r>
              <a:rPr lang="tr-TR" b="1" dirty="0" err="1">
                <a:solidFill>
                  <a:srgbClr val="FF0000"/>
                </a:solidFill>
                <a:latin typeface="+mn-lt"/>
                <a:cs typeface="Arial" pitchFamily="2"/>
              </a:rPr>
              <a:t>Farmakoekonomik</a:t>
            </a:r>
            <a:r>
              <a:rPr lang="tr-TR" b="1" dirty="0">
                <a:solidFill>
                  <a:srgbClr val="FF0000"/>
                </a:solidFill>
                <a:latin typeface="+mn-lt"/>
                <a:cs typeface="Arial" pitchFamily="2"/>
              </a:rPr>
              <a:t> araştırmalar </a:t>
            </a:r>
            <a:endParaRPr lang="tr-TR" dirty="0" smtClean="0">
              <a:solidFill>
                <a:srgbClr val="002060"/>
              </a:solidFill>
              <a:latin typeface="+mn-lt"/>
              <a:cs typeface="Arial" pitchFamily="2"/>
            </a:endParaRPr>
          </a:p>
          <a:p>
            <a:pPr marL="0" indent="0">
              <a:lnSpc>
                <a:spcPct val="110000"/>
              </a:lnSpc>
              <a:buNone/>
              <a:tabLst>
                <a:tab pos="153495" algn="l"/>
                <a:tab pos="514148" algn="l"/>
                <a:tab pos="1028498" algn="l"/>
                <a:tab pos="1542848" algn="l"/>
                <a:tab pos="2057198" algn="l"/>
                <a:tab pos="2571548" algn="l"/>
                <a:tab pos="3085898" algn="l"/>
                <a:tab pos="3600248" algn="l"/>
                <a:tab pos="4114598" algn="l"/>
                <a:tab pos="4628948" algn="l"/>
                <a:tab pos="5143298" algn="l"/>
                <a:tab pos="5657648" algn="l"/>
              </a:tabLst>
            </a:pPr>
            <a:r>
              <a:rPr lang="tr-TR" dirty="0" smtClean="0">
                <a:latin typeface="+mn-lt"/>
                <a:cs typeface="Arial" pitchFamily="2"/>
              </a:rPr>
              <a:t>		</a:t>
            </a:r>
            <a:r>
              <a:rPr lang="tr-TR" b="1" dirty="0">
                <a:solidFill>
                  <a:srgbClr val="00B050"/>
                </a:solidFill>
                <a:latin typeface="+mn-lt"/>
                <a:cs typeface="Arial" pitchFamily="2"/>
              </a:rPr>
              <a:t>İLAÇ RUHSAT ALIR</a:t>
            </a:r>
          </a:p>
          <a:p>
            <a:pPr>
              <a:lnSpc>
                <a:spcPct val="110000"/>
              </a:lnSpc>
            </a:pPr>
            <a:r>
              <a:rPr lang="tr-TR" b="1" dirty="0" smtClean="0">
                <a:solidFill>
                  <a:srgbClr val="FF0000"/>
                </a:solidFill>
                <a:latin typeface="+mn-lt"/>
                <a:cs typeface="Arial" pitchFamily="2"/>
              </a:rPr>
              <a:t>Faz </a:t>
            </a:r>
            <a:r>
              <a:rPr lang="tr-TR" b="1" dirty="0">
                <a:solidFill>
                  <a:srgbClr val="FF0000"/>
                </a:solidFill>
                <a:latin typeface="+mn-lt"/>
                <a:cs typeface="Arial" pitchFamily="2"/>
              </a:rPr>
              <a:t>4:</a:t>
            </a:r>
            <a:r>
              <a:rPr lang="tr-TR" dirty="0">
                <a:latin typeface="+mn-lt"/>
                <a:cs typeface="Arial" pitchFamily="2"/>
              </a:rPr>
              <a:t> </a:t>
            </a:r>
            <a:r>
              <a:rPr lang="tr-TR" dirty="0">
                <a:solidFill>
                  <a:srgbClr val="002060"/>
                </a:solidFill>
                <a:latin typeface="+mn-lt"/>
                <a:cs typeface="Arial" pitchFamily="2"/>
              </a:rPr>
              <a:t>pazarlama sonrası </a:t>
            </a:r>
            <a:r>
              <a:rPr lang="tr-TR" dirty="0" smtClean="0">
                <a:solidFill>
                  <a:srgbClr val="002060"/>
                </a:solidFill>
                <a:latin typeface="+mn-lt"/>
                <a:cs typeface="Arial" pitchFamily="2"/>
              </a:rPr>
              <a:t>çalışmalar en önemli amacı uzun süreli kullanımda, geniş popülasyonlarda kullanıldığında ortaya çıkacak veya nadir olarak görülen advers etkilerin belirlenmesi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D1CD-ED72-4E39-BB31-30718EA6D482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3298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Öncesi ve </a:t>
            </a:r>
            <a:r>
              <a:rPr lang="tr-TR" dirty="0" smtClean="0"/>
              <a:t>sonrası araştırmalar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i="1" dirty="0" err="1"/>
              <a:t>Quasi-experimental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394472"/>
          </a:xfrm>
        </p:spPr>
        <p:txBody>
          <a:bodyPr>
            <a:normAutofit/>
          </a:bodyPr>
          <a:lstStyle/>
          <a:p>
            <a:r>
              <a:rPr lang="tr-TR" dirty="0" smtClean="0"/>
              <a:t>Katılımcıların </a:t>
            </a:r>
            <a:r>
              <a:rPr lang="tr-TR" dirty="0"/>
              <a:t>veya araştırma yapılacak alanların </a:t>
            </a:r>
            <a:r>
              <a:rPr lang="tr-TR" b="1" dirty="0" err="1" smtClean="0"/>
              <a:t>randomize</a:t>
            </a:r>
            <a:r>
              <a:rPr lang="tr-TR" b="1" dirty="0" smtClean="0"/>
              <a:t> edilemediği</a:t>
            </a:r>
            <a:r>
              <a:rPr lang="tr-TR" dirty="0" smtClean="0"/>
              <a:t> </a:t>
            </a:r>
            <a:r>
              <a:rPr lang="tr-TR" dirty="0"/>
              <a:t>hızlı sonuç istenen durumlarda yapılır. </a:t>
            </a:r>
          </a:p>
          <a:p>
            <a:pPr lvl="1"/>
            <a:r>
              <a:rPr lang="tr-TR" b="1" dirty="0" smtClean="0"/>
              <a:t>Örneğin;</a:t>
            </a:r>
            <a:r>
              <a:rPr lang="tr-TR" dirty="0" smtClean="0"/>
              <a:t> El </a:t>
            </a:r>
            <a:r>
              <a:rPr lang="tr-TR" dirty="0"/>
              <a:t>yıkama eğitimi verilip, el yıkama öncesi ve sonrası hastane enfeksiyon sıklığını karşılaştırmak. </a:t>
            </a:r>
            <a:endParaRPr lang="tr-TR" dirty="0" smtClean="0"/>
          </a:p>
          <a:p>
            <a:pPr lvl="1"/>
            <a:endParaRPr lang="tr-TR" dirty="0"/>
          </a:p>
          <a:p>
            <a:pPr marL="0" indent="0">
              <a:buNone/>
            </a:pPr>
            <a:r>
              <a:rPr lang="tr-TR" b="1" dirty="0" smtClean="0"/>
              <a:t>DİKKAT: </a:t>
            </a:r>
            <a:r>
              <a:rPr lang="tr-TR" dirty="0" smtClean="0"/>
              <a:t>Araştırma tipi seçiminde en sık yapılan hatalardan biri aslında </a:t>
            </a:r>
            <a:r>
              <a:rPr lang="tr-TR" u="sng" dirty="0" err="1" smtClean="0"/>
              <a:t>randomizasyon</a:t>
            </a:r>
            <a:r>
              <a:rPr lang="tr-TR" u="sng" dirty="0" smtClean="0"/>
              <a:t> yapılamayacak</a:t>
            </a:r>
            <a:r>
              <a:rPr lang="tr-TR" dirty="0" smtClean="0"/>
              <a:t> araştırmayı </a:t>
            </a:r>
            <a:r>
              <a:rPr lang="tr-TR" b="1" dirty="0">
                <a:solidFill>
                  <a:srgbClr val="FF0000"/>
                </a:solidFill>
              </a:rPr>
              <a:t>“</a:t>
            </a:r>
            <a:r>
              <a:rPr lang="tr-TR" b="1" dirty="0" err="1" smtClean="0">
                <a:solidFill>
                  <a:srgbClr val="FF0000"/>
                </a:solidFill>
              </a:rPr>
              <a:t>randomize</a:t>
            </a:r>
            <a:r>
              <a:rPr lang="tr-TR" b="1" dirty="0" smtClean="0">
                <a:solidFill>
                  <a:srgbClr val="FF0000"/>
                </a:solidFill>
              </a:rPr>
              <a:t> kontrollü klinik araştırma”</a:t>
            </a:r>
            <a:r>
              <a:rPr lang="tr-TR" dirty="0" smtClean="0"/>
              <a:t> tipi olarak seçmektir.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82C2-C116-414C-9238-9FA6515A200B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74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</a:t>
            </a:r>
            <a:r>
              <a:rPr lang="en-US" dirty="0" err="1" smtClean="0"/>
              <a:t>raştırma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err="1" smtClean="0"/>
              <a:t>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81642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Bir </a:t>
            </a:r>
            <a:r>
              <a:rPr lang="tr-TR" b="1" dirty="0" smtClean="0"/>
              <a:t>araştırma protokolü </a:t>
            </a:r>
            <a:r>
              <a:rPr lang="tr-TR" dirty="0" smtClean="0"/>
              <a:t>hazırlanmalıdır.</a:t>
            </a:r>
          </a:p>
          <a:p>
            <a:pPr lvl="0"/>
            <a:r>
              <a:rPr lang="tr-TR" dirty="0" smtClean="0"/>
              <a:t>Konunun </a:t>
            </a:r>
            <a:r>
              <a:rPr lang="tr-TR" dirty="0"/>
              <a:t>araştırılma nedenleri </a:t>
            </a:r>
            <a:endParaRPr lang="tr-TR" dirty="0" smtClean="0"/>
          </a:p>
          <a:p>
            <a:pPr lvl="0"/>
            <a:r>
              <a:rPr lang="tr-TR" dirty="0" smtClean="0"/>
              <a:t>Soru </a:t>
            </a:r>
            <a:r>
              <a:rPr lang="tr-TR" dirty="0"/>
              <a:t>sorma, hipotez oluşturma</a:t>
            </a:r>
          </a:p>
          <a:p>
            <a:pPr lvl="0"/>
            <a:r>
              <a:rPr lang="tr-TR" dirty="0" smtClean="0"/>
              <a:t>Gönüllü </a:t>
            </a:r>
            <a:r>
              <a:rPr lang="tr-TR" dirty="0"/>
              <a:t>sayısı, gönüllülerin </a:t>
            </a:r>
            <a:r>
              <a:rPr lang="tr-TR" dirty="0" smtClean="0"/>
              <a:t>nitelikleri, gönüllülerden </a:t>
            </a:r>
            <a:r>
              <a:rPr lang="tr-TR" dirty="0"/>
              <a:t>ne tür bilgiler alınacağı </a:t>
            </a:r>
            <a:endParaRPr lang="tr-TR" dirty="0" smtClean="0"/>
          </a:p>
          <a:p>
            <a:pPr lvl="0"/>
            <a:r>
              <a:rPr lang="tr-TR" dirty="0" smtClean="0"/>
              <a:t>Örneklem </a:t>
            </a:r>
            <a:r>
              <a:rPr lang="tr-TR" dirty="0"/>
              <a:t>büyüklüğünün gerekçesi</a:t>
            </a:r>
          </a:p>
          <a:p>
            <a:r>
              <a:rPr lang="tr-TR" b="1" dirty="0" err="1"/>
              <a:t>Körleme</a:t>
            </a:r>
            <a:r>
              <a:rPr lang="tr-TR" dirty="0"/>
              <a:t> ve </a:t>
            </a:r>
            <a:r>
              <a:rPr lang="tr-TR" b="1" dirty="0" err="1"/>
              <a:t>randomizasyon</a:t>
            </a:r>
            <a:r>
              <a:rPr lang="tr-TR" b="1" dirty="0"/>
              <a:t> </a:t>
            </a:r>
            <a:r>
              <a:rPr lang="tr-TR" dirty="0"/>
              <a:t>yöntemleri ayrıntılı tarif edilmelidir. </a:t>
            </a:r>
          </a:p>
          <a:p>
            <a:pPr lvl="0"/>
            <a:r>
              <a:rPr lang="tr-TR" dirty="0" smtClean="0"/>
              <a:t>Seçilen </a:t>
            </a:r>
            <a:r>
              <a:rPr lang="tr-TR" dirty="0"/>
              <a:t>modelin rasyoneli ve sonlanım noktaları</a:t>
            </a:r>
          </a:p>
          <a:p>
            <a:pPr lvl="0"/>
            <a:r>
              <a:rPr lang="tr-TR" dirty="0"/>
              <a:t>Çalışma süresi </a:t>
            </a:r>
            <a:endParaRPr lang="tr-TR" dirty="0" smtClean="0"/>
          </a:p>
          <a:p>
            <a:pPr lvl="0"/>
            <a:r>
              <a:rPr lang="tr-TR" dirty="0" smtClean="0"/>
              <a:t>Girişim/test </a:t>
            </a:r>
            <a:r>
              <a:rPr lang="tr-TR" dirty="0"/>
              <a:t>yapılacaksa yolu, zamanı, </a:t>
            </a:r>
            <a:r>
              <a:rPr lang="tr-TR" dirty="0" smtClean="0"/>
              <a:t>dozu vb.</a:t>
            </a:r>
            <a:endParaRPr lang="tr-TR" dirty="0"/>
          </a:p>
          <a:p>
            <a:pPr lvl="0"/>
            <a:r>
              <a:rPr lang="tr-TR" dirty="0" smtClean="0"/>
              <a:t>Sonuçların </a:t>
            </a:r>
            <a:r>
              <a:rPr lang="tr-TR" dirty="0"/>
              <a:t>analiz ve yorumunda kullanılacak istatistiksel </a:t>
            </a:r>
            <a:r>
              <a:rPr lang="tr-TR" dirty="0" smtClean="0"/>
              <a:t>yöntemler</a:t>
            </a:r>
          </a:p>
          <a:p>
            <a:pPr lvl="0"/>
            <a:r>
              <a:rPr lang="tr-TR" dirty="0" smtClean="0"/>
              <a:t>Araştırma ekibinin görev ve sorumlulukları</a:t>
            </a:r>
          </a:p>
          <a:p>
            <a:r>
              <a:rPr lang="es-ES" b="1" dirty="0"/>
              <a:t>Taraf tutma </a:t>
            </a:r>
            <a:r>
              <a:rPr lang="es-ES" dirty="0"/>
              <a:t>(</a:t>
            </a:r>
            <a:r>
              <a:rPr lang="tr-TR" i="1" dirty="0"/>
              <a:t>b</a:t>
            </a:r>
            <a:r>
              <a:rPr lang="es-ES" i="1" dirty="0"/>
              <a:t>ias</a:t>
            </a:r>
            <a:r>
              <a:rPr lang="es-ES" dirty="0"/>
              <a:t>) ve </a:t>
            </a:r>
            <a:r>
              <a:rPr lang="es-ES" b="1" dirty="0"/>
              <a:t>aldatmaca </a:t>
            </a:r>
            <a:r>
              <a:rPr lang="tr-TR" dirty="0"/>
              <a:t>önlemleri aydınlatılmalıdır. </a:t>
            </a:r>
            <a:endParaRPr lang="es-ES" dirty="0"/>
          </a:p>
          <a:p>
            <a:pPr lvl="0"/>
            <a:r>
              <a:rPr lang="tr-TR" dirty="0" smtClean="0"/>
              <a:t>Yayın aşamasında yazar sıralaması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E643-3D71-467D-81DE-0CD17DEB13F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555776" y="4890194"/>
            <a:ext cx="4256112" cy="273844"/>
          </a:xfrm>
        </p:spPr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007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363272" cy="857250"/>
          </a:xfrm>
        </p:spPr>
        <p:txBody>
          <a:bodyPr>
            <a:noAutofit/>
          </a:bodyPr>
          <a:lstStyle/>
          <a:p>
            <a:r>
              <a:rPr lang="tr-TR" sz="3200" dirty="0"/>
              <a:t>İ</a:t>
            </a:r>
            <a:r>
              <a:rPr lang="en-US" sz="3200" dirty="0" err="1"/>
              <a:t>yi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deneysel</a:t>
            </a:r>
            <a:r>
              <a:rPr lang="en-US" sz="3200" dirty="0"/>
              <a:t> </a:t>
            </a:r>
            <a:r>
              <a:rPr lang="en-US" sz="3200" dirty="0" err="1"/>
              <a:t>araştırmada</a:t>
            </a:r>
            <a:r>
              <a:rPr lang="en-US" sz="3200" dirty="0"/>
              <a:t> </a:t>
            </a:r>
            <a:r>
              <a:rPr lang="en-US" sz="3200" dirty="0" err="1"/>
              <a:t>ana</a:t>
            </a:r>
            <a:r>
              <a:rPr lang="en-US" sz="3200" dirty="0"/>
              <a:t> </a:t>
            </a:r>
            <a:r>
              <a:rPr lang="en-US" sz="3200" dirty="0" err="1"/>
              <a:t>kalite</a:t>
            </a:r>
            <a:r>
              <a:rPr lang="en-US" sz="3200" dirty="0"/>
              <a:t> </a:t>
            </a:r>
            <a:r>
              <a:rPr lang="en-US" sz="3200" dirty="0" err="1" smtClean="0"/>
              <a:t>kriterleri</a:t>
            </a:r>
            <a:r>
              <a:rPr lang="tr-TR" sz="3200" dirty="0" smtClean="0"/>
              <a:t>: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Örneklem büyüklüğü hesabı</a:t>
            </a:r>
          </a:p>
          <a:p>
            <a:r>
              <a:rPr lang="tr-TR" b="1" dirty="0" err="1" smtClean="0"/>
              <a:t>Randomizasyon</a:t>
            </a:r>
            <a:r>
              <a:rPr lang="tr-TR" dirty="0" smtClean="0"/>
              <a:t> </a:t>
            </a:r>
          </a:p>
          <a:p>
            <a:r>
              <a:rPr lang="tr-TR" b="1" dirty="0" err="1" smtClean="0"/>
              <a:t>Körleme</a:t>
            </a:r>
            <a:endParaRPr lang="tr-TR" dirty="0" smtClean="0"/>
          </a:p>
          <a:p>
            <a:r>
              <a:rPr lang="tr-TR" b="1" dirty="0" smtClean="0"/>
              <a:t>Veri </a:t>
            </a:r>
            <a:r>
              <a:rPr lang="tr-TR" b="1" dirty="0"/>
              <a:t>yönetimi </a:t>
            </a:r>
            <a:r>
              <a:rPr lang="tr-TR" b="1" dirty="0" smtClean="0"/>
              <a:t>planı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941-AE46-4FEE-9300-D3F714CD1105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099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Hipotez kurulması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94587"/>
          </a:xfrm>
        </p:spPr>
        <p:txBody>
          <a:bodyPr>
            <a:normAutofit/>
          </a:bodyPr>
          <a:lstStyle/>
          <a:p>
            <a:r>
              <a:rPr lang="tr-TR" b="1" dirty="0" smtClean="0"/>
              <a:t>Hipotez </a:t>
            </a:r>
            <a:r>
              <a:rPr lang="tr-TR" dirty="0"/>
              <a:t>örnekleme dayalı bir kitle parametresinin değeri hakkında ileri sunulan iddia, varsayım olarak tanımlanabilir. </a:t>
            </a:r>
          </a:p>
          <a:p>
            <a:pPr lvl="1"/>
            <a:r>
              <a:rPr lang="tr-TR" b="1" dirty="0" smtClean="0"/>
              <a:t>H0 </a:t>
            </a:r>
            <a:r>
              <a:rPr lang="tr-TR" b="1" dirty="0"/>
              <a:t>hipotezine</a:t>
            </a:r>
            <a:r>
              <a:rPr lang="tr-TR" dirty="0"/>
              <a:t>, “</a:t>
            </a:r>
            <a:r>
              <a:rPr lang="tr-TR" dirty="0" smtClean="0"/>
              <a:t>kontrol </a:t>
            </a:r>
            <a:r>
              <a:rPr lang="tr-TR" dirty="0"/>
              <a:t>veya yokluk </a:t>
            </a:r>
            <a:r>
              <a:rPr lang="tr-TR" dirty="0" smtClean="0"/>
              <a:t>hipotezi” </a:t>
            </a:r>
            <a:r>
              <a:rPr lang="tr-TR" dirty="0"/>
              <a:t>de denir. Bir araştırmada öne sürülen hipotezdir. </a:t>
            </a:r>
            <a:r>
              <a:rPr lang="tr-TR" b="1" dirty="0"/>
              <a:t>Gruplar arası fark yok </a:t>
            </a:r>
            <a:r>
              <a:rPr lang="tr-TR" dirty="0"/>
              <a:t>anlamına gelir. Çalışma sonucunda </a:t>
            </a:r>
            <a:r>
              <a:rPr lang="tr-TR" dirty="0">
                <a:solidFill>
                  <a:srgbClr val="FF0000"/>
                </a:solidFill>
              </a:rPr>
              <a:t>bu hipotez reddedilirse iki tedavi arasında fark olduğu gösterilmiş olur</a:t>
            </a:r>
            <a:r>
              <a:rPr lang="tr-TR" dirty="0"/>
              <a:t>. </a:t>
            </a:r>
            <a:endParaRPr lang="tr-TR" b="1" dirty="0" smtClean="0"/>
          </a:p>
          <a:p>
            <a:pPr lvl="1"/>
            <a:r>
              <a:rPr lang="tr-TR" b="1" dirty="0" smtClean="0"/>
              <a:t>H1 </a:t>
            </a:r>
            <a:r>
              <a:rPr lang="tr-TR" b="1" dirty="0"/>
              <a:t>hipotezine</a:t>
            </a:r>
            <a:r>
              <a:rPr lang="tr-TR" dirty="0"/>
              <a:t>, </a:t>
            </a:r>
            <a:r>
              <a:rPr lang="tr-TR" dirty="0" smtClean="0"/>
              <a:t>“alternatif </a:t>
            </a:r>
            <a:r>
              <a:rPr lang="tr-TR" dirty="0"/>
              <a:t>hipotez veya karşıt </a:t>
            </a:r>
            <a:r>
              <a:rPr lang="tr-TR" dirty="0" smtClean="0"/>
              <a:t>hipotez” </a:t>
            </a:r>
            <a:r>
              <a:rPr lang="tr-TR" dirty="0"/>
              <a:t>denir. Yokluk hipotezine karşı kurulan hipotezdir. </a:t>
            </a:r>
            <a:r>
              <a:rPr lang="tr-TR" b="1" dirty="0"/>
              <a:t>Gruplar arası fark </a:t>
            </a:r>
            <a:r>
              <a:rPr lang="tr-TR" b="1" dirty="0" smtClean="0"/>
              <a:t>var </a:t>
            </a:r>
            <a:r>
              <a:rPr lang="tr-TR" dirty="0" smtClean="0"/>
              <a:t>anlamına </a:t>
            </a:r>
            <a:r>
              <a:rPr lang="tr-TR" dirty="0"/>
              <a:t>gelir.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06F1-7D59-4920-A4D2-7CB8E875636A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44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Sunumun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Etik kurul başvurusundan önce araştırmacıların bilgi sahibi olması gereken konulara dikkat çekmek.</a:t>
            </a:r>
          </a:p>
          <a:p>
            <a:r>
              <a:rPr lang="tr-TR" dirty="0" smtClean="0"/>
              <a:t>Araştırmacının sorumlulukları ve araştırma kalitesi ile ilgili bilmeleri gereken kılavuz ve yönetmelikleri tanıtmak.</a:t>
            </a:r>
          </a:p>
          <a:p>
            <a:r>
              <a:rPr lang="tr-TR" dirty="0" smtClean="0"/>
              <a:t>Araştırmanın tipinin belirlenmesi ve uygun dokümanların seçilmesi ve hazırlanması ile ilgili yol göstermek.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BF36-91B8-4663-9B79-BC961AF28869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108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Hipotez kurulması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Hipotez</a:t>
            </a:r>
            <a:r>
              <a:rPr lang="tr-TR" dirty="0"/>
              <a:t>; </a:t>
            </a:r>
            <a:r>
              <a:rPr lang="tr-TR" b="1" dirty="0"/>
              <a:t>A ilacının </a:t>
            </a:r>
            <a:r>
              <a:rPr lang="tr-TR" b="1" dirty="0" err="1"/>
              <a:t>antihipertansif</a:t>
            </a:r>
            <a:r>
              <a:rPr lang="tr-TR" b="1" dirty="0"/>
              <a:t> etkisi vardır</a:t>
            </a:r>
            <a:r>
              <a:rPr lang="tr-TR" dirty="0"/>
              <a:t>. </a:t>
            </a:r>
          </a:p>
          <a:p>
            <a:endParaRPr lang="tr-TR" dirty="0" smtClean="0"/>
          </a:p>
          <a:p>
            <a:r>
              <a:rPr lang="tr-TR" b="1" dirty="0" smtClean="0"/>
              <a:t>Kontrol </a:t>
            </a:r>
            <a:r>
              <a:rPr lang="tr-TR" b="1" dirty="0"/>
              <a:t>veya yokluk hipotezi (H0)</a:t>
            </a:r>
            <a:r>
              <a:rPr lang="tr-TR" dirty="0"/>
              <a:t>, A ilacı ile </a:t>
            </a:r>
            <a:r>
              <a:rPr lang="tr-TR" dirty="0" err="1"/>
              <a:t>plasebo</a:t>
            </a:r>
            <a:r>
              <a:rPr lang="tr-TR" dirty="0"/>
              <a:t> arasında </a:t>
            </a:r>
            <a:r>
              <a:rPr lang="tr-TR" dirty="0" err="1" smtClean="0"/>
              <a:t>antihipertansif</a:t>
            </a:r>
            <a:r>
              <a:rPr lang="tr-TR" dirty="0" smtClean="0"/>
              <a:t> etkililik </a:t>
            </a:r>
            <a:r>
              <a:rPr lang="tr-TR" dirty="0"/>
              <a:t>açısından fark yoktur. </a:t>
            </a:r>
          </a:p>
          <a:p>
            <a:pPr lvl="1"/>
            <a:r>
              <a:rPr lang="tr-TR" dirty="0" smtClean="0"/>
              <a:t>ARAŞTIRMACI </a:t>
            </a:r>
            <a:r>
              <a:rPr lang="tr-TR" dirty="0"/>
              <a:t>H0 HİPOTEZİNİ KANITLAMAYA </a:t>
            </a:r>
            <a:r>
              <a:rPr lang="tr-TR" dirty="0" smtClean="0"/>
              <a:t>ÇALIŞMALIDIR.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Tüm </a:t>
            </a:r>
            <a:r>
              <a:rPr lang="tr-TR" b="1" dirty="0">
                <a:solidFill>
                  <a:srgbClr val="FF0000"/>
                </a:solidFill>
              </a:rPr>
              <a:t>çabalara/deneylere rağmen fark olması </a:t>
            </a:r>
            <a:r>
              <a:rPr lang="tr-TR" dirty="0"/>
              <a:t>(</a:t>
            </a:r>
            <a:r>
              <a:rPr lang="tr-TR" i="1" dirty="0"/>
              <a:t>yani H0 hipotezinin reddedilip, H1 hipotezinin kabul edilmesi</a:t>
            </a:r>
            <a:r>
              <a:rPr lang="tr-TR" dirty="0"/>
              <a:t>) </a:t>
            </a:r>
            <a:r>
              <a:rPr lang="tr-TR" b="1" dirty="0">
                <a:solidFill>
                  <a:srgbClr val="FF0000"/>
                </a:solidFill>
              </a:rPr>
              <a:t>kıymetlidir</a:t>
            </a:r>
            <a:r>
              <a:rPr lang="tr-TR" b="1" dirty="0"/>
              <a:t>. </a:t>
            </a:r>
            <a:endParaRPr lang="tr-TR" dirty="0"/>
          </a:p>
          <a:p>
            <a:endParaRPr lang="tr-TR" b="1" dirty="0" smtClean="0"/>
          </a:p>
          <a:p>
            <a:r>
              <a:rPr lang="tr-TR" b="1" dirty="0" smtClean="0"/>
              <a:t>Alternatif </a:t>
            </a:r>
            <a:r>
              <a:rPr lang="tr-TR" b="1" dirty="0"/>
              <a:t>veya karşıt hipotez (H1</a:t>
            </a:r>
            <a:r>
              <a:rPr lang="tr-TR" b="1" dirty="0" smtClean="0"/>
              <a:t>), </a:t>
            </a:r>
            <a:r>
              <a:rPr lang="tr-TR" dirty="0" smtClean="0"/>
              <a:t>A </a:t>
            </a:r>
            <a:r>
              <a:rPr lang="tr-TR" dirty="0"/>
              <a:t>ilacı ile </a:t>
            </a:r>
            <a:r>
              <a:rPr lang="tr-TR" dirty="0" err="1"/>
              <a:t>plasebo</a:t>
            </a:r>
            <a:r>
              <a:rPr lang="tr-TR" dirty="0"/>
              <a:t> arasında </a:t>
            </a:r>
            <a:r>
              <a:rPr lang="tr-TR" dirty="0" err="1" smtClean="0"/>
              <a:t>antihipertansif</a:t>
            </a:r>
            <a:r>
              <a:rPr lang="tr-TR" dirty="0" smtClean="0"/>
              <a:t> etkililik </a:t>
            </a:r>
            <a:r>
              <a:rPr lang="tr-TR" dirty="0"/>
              <a:t>bakımından fark vardır.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F847-B38F-4E96-8BA6-C9B29C1E684E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619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sormak</a:t>
            </a:r>
            <a:r>
              <a:rPr lang="tr-TR" dirty="0"/>
              <a:t> zordur.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dirty="0" smtClean="0"/>
              <a:t>Çalışmada </a:t>
            </a:r>
            <a:r>
              <a:rPr lang="tr-TR" dirty="0"/>
              <a:t>yanıt aranan soru hakkında </a:t>
            </a:r>
            <a:r>
              <a:rPr lang="tr-TR" b="1" dirty="0"/>
              <a:t>net</a:t>
            </a:r>
            <a:r>
              <a:rPr lang="tr-TR" dirty="0"/>
              <a:t> olmak önemlidir.</a:t>
            </a:r>
            <a:endParaRPr lang="tr-TR" sz="2000" dirty="0"/>
          </a:p>
          <a:p>
            <a:pPr lvl="0"/>
            <a:r>
              <a:rPr lang="tr-TR" dirty="0"/>
              <a:t>Sorunun hipotez haline (ölçülebilir ve </a:t>
            </a:r>
            <a:r>
              <a:rPr lang="tr-TR" dirty="0" smtClean="0"/>
              <a:t>değerlendirilebilir) </a:t>
            </a:r>
            <a:r>
              <a:rPr lang="tr-TR" dirty="0"/>
              <a:t>getirilmesi gerekir.</a:t>
            </a:r>
            <a:endParaRPr lang="tr-TR" sz="2000" dirty="0"/>
          </a:p>
          <a:p>
            <a:pPr lvl="0"/>
            <a:r>
              <a:rPr lang="tr-TR" b="1" dirty="0"/>
              <a:t>Ana soru </a:t>
            </a:r>
            <a:r>
              <a:rPr lang="tr-TR" dirty="0"/>
              <a:t>ve </a:t>
            </a:r>
            <a:r>
              <a:rPr lang="tr-TR" b="1" dirty="0"/>
              <a:t>ikincil sorular </a:t>
            </a:r>
            <a:r>
              <a:rPr lang="tr-TR" dirty="0"/>
              <a:t>arasındaki ayrım belirlenmelidir. </a:t>
            </a:r>
            <a:endParaRPr lang="tr-TR" sz="2000" dirty="0"/>
          </a:p>
          <a:p>
            <a:pPr lvl="0"/>
            <a:r>
              <a:rPr lang="tr-TR" b="1" dirty="0"/>
              <a:t>Amaçlar</a:t>
            </a:r>
            <a:r>
              <a:rPr lang="tr-TR" dirty="0"/>
              <a:t> hakkında net olunmalıdır.</a:t>
            </a:r>
            <a:endParaRPr lang="tr-TR" sz="2000" dirty="0"/>
          </a:p>
          <a:p>
            <a:pPr lvl="1"/>
            <a:r>
              <a:rPr lang="tr-TR" dirty="0"/>
              <a:t>Araştırma tanımlayıcı olabilir, karşılaştırma içerebilir.</a:t>
            </a:r>
            <a:endParaRPr lang="tr-TR" sz="1800" dirty="0"/>
          </a:p>
          <a:p>
            <a:pPr lvl="1"/>
            <a:r>
              <a:rPr lang="tr-TR" dirty="0"/>
              <a:t>Değişkenler arasındaki bağlantıları belirlemeye, incelemeye, yeni hipotezler oluşturmaya yönelik olabilir.</a:t>
            </a:r>
            <a:endParaRPr lang="tr-TR" sz="1800" dirty="0"/>
          </a:p>
          <a:p>
            <a:pPr lvl="1"/>
            <a:r>
              <a:rPr lang="tr-TR" dirty="0"/>
              <a:t>Belli çalışma hipotezlerini istatistiksel olarak doğrulamaya yönelik olabilir.</a:t>
            </a:r>
            <a:endParaRPr lang="tr-TR" sz="18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AE0A-EB30-4E7E-9BBB-17771737030F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63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Sorunun tipi toplanacak verinin niteliğini ve niceliğini de belirler.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1508"/>
            <a:ext cx="4038600" cy="3394472"/>
          </a:xfrm>
        </p:spPr>
        <p:txBody>
          <a:bodyPr>
            <a:normAutofit lnSpcReduction="10000"/>
          </a:bodyPr>
          <a:lstStyle/>
          <a:p>
            <a:r>
              <a:rPr lang="tr-TR" sz="2000" dirty="0"/>
              <a:t>Kim?</a:t>
            </a:r>
          </a:p>
          <a:p>
            <a:r>
              <a:rPr lang="tr-TR" sz="2000" dirty="0"/>
              <a:t>Ne?</a:t>
            </a:r>
          </a:p>
          <a:p>
            <a:r>
              <a:rPr lang="tr-TR" sz="2000" dirty="0" smtClean="0"/>
              <a:t>Nerede</a:t>
            </a:r>
            <a:r>
              <a:rPr lang="tr-TR" sz="2000" dirty="0"/>
              <a:t>?</a:t>
            </a:r>
          </a:p>
          <a:p>
            <a:r>
              <a:rPr lang="tr-TR" sz="2000" dirty="0"/>
              <a:t>Ne zaman?</a:t>
            </a:r>
          </a:p>
          <a:p>
            <a:r>
              <a:rPr lang="tr-TR" sz="2000" dirty="0" smtClean="0"/>
              <a:t>Neden</a:t>
            </a:r>
            <a:r>
              <a:rPr lang="tr-TR" sz="2000" dirty="0"/>
              <a:t>?</a:t>
            </a:r>
          </a:p>
          <a:p>
            <a:r>
              <a:rPr lang="tr-TR" sz="2000" dirty="0" smtClean="0"/>
              <a:t>Ne </a:t>
            </a:r>
            <a:r>
              <a:rPr lang="tr-TR" sz="2000" dirty="0"/>
              <a:t>kadar?</a:t>
            </a:r>
          </a:p>
          <a:p>
            <a:endParaRPr lang="tr-TR" sz="2000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3491880" y="1347614"/>
            <a:ext cx="5194920" cy="3394472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Yaşam kalitesi </a:t>
            </a:r>
          </a:p>
          <a:p>
            <a:pPr lvl="1"/>
            <a:r>
              <a:rPr lang="tr-TR" sz="2000" dirty="0" smtClean="0"/>
              <a:t>Kimin yaşam kalitesi (yaş grubu)</a:t>
            </a:r>
          </a:p>
          <a:p>
            <a:pPr lvl="1"/>
            <a:r>
              <a:rPr lang="tr-TR" sz="2000" dirty="0" smtClean="0"/>
              <a:t>Nerede yaşayanların?</a:t>
            </a:r>
          </a:p>
          <a:p>
            <a:pPr lvl="1"/>
            <a:r>
              <a:rPr lang="tr-TR" sz="2000" dirty="0" smtClean="0"/>
              <a:t>Hangi hastalık durumunda? </a:t>
            </a:r>
          </a:p>
          <a:p>
            <a:pPr lvl="1"/>
            <a:r>
              <a:rPr lang="tr-TR" sz="2000" dirty="0" smtClean="0"/>
              <a:t>Hastalığın hangi dönemi/evresinde?</a:t>
            </a:r>
          </a:p>
          <a:p>
            <a:pPr lvl="1"/>
            <a:r>
              <a:rPr lang="tr-TR" sz="2000" dirty="0" smtClean="0"/>
              <a:t>Girişimle ilişkisi incelenecek mi?</a:t>
            </a:r>
            <a:br>
              <a:rPr lang="tr-TR" sz="2000" dirty="0" smtClean="0"/>
            </a:br>
            <a:r>
              <a:rPr lang="tr-TR" sz="2000" dirty="0" smtClean="0"/>
              <a:t>(ameliyattan sonra/önce)</a:t>
            </a:r>
          </a:p>
          <a:p>
            <a:pPr lvl="1"/>
            <a:r>
              <a:rPr lang="tr-TR" sz="2000" dirty="0" smtClean="0"/>
              <a:t>Sonlanım noktası (yaşam kalitesi)</a:t>
            </a:r>
          </a:p>
          <a:p>
            <a:pPr lvl="1"/>
            <a:r>
              <a:rPr lang="tr-TR" sz="2000" dirty="0" smtClean="0"/>
              <a:t>Ölçüm yöntemi (anket)</a:t>
            </a:r>
          </a:p>
          <a:p>
            <a:pPr lvl="1"/>
            <a:r>
              <a:rPr lang="tr-TR" sz="2000" dirty="0" smtClean="0"/>
              <a:t>Ölçüm zamanı (ameliyattan 1 ay sonra)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FA02-705D-41A5-B274-88D9640BA939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924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Hedef</a:t>
            </a:r>
            <a:r>
              <a:rPr lang="en-US" dirty="0"/>
              <a:t> </a:t>
            </a:r>
            <a:r>
              <a:rPr lang="tr-TR" dirty="0" smtClean="0"/>
              <a:t>p</a:t>
            </a:r>
            <a:r>
              <a:rPr lang="en-US" dirty="0" err="1" smtClean="0"/>
              <a:t>opülasyon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eçimi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Cinsiyet, yaş, ırk ve bu grubun niye tercih edildiği ayrıntılı </a:t>
            </a:r>
            <a:r>
              <a:rPr lang="tr-TR" dirty="0"/>
              <a:t>olarak belirtilmelidir. </a:t>
            </a:r>
            <a:endParaRPr lang="tr-TR" sz="2000" dirty="0"/>
          </a:p>
          <a:p>
            <a:pPr lvl="1"/>
            <a:endParaRPr lang="tr-TR" dirty="0" smtClean="0"/>
          </a:p>
          <a:p>
            <a:pPr lvl="0"/>
            <a:r>
              <a:rPr lang="tr-TR" dirty="0" smtClean="0"/>
              <a:t>Örneklemin </a:t>
            </a:r>
            <a:r>
              <a:rPr lang="tr-TR" dirty="0"/>
              <a:t>genel popülasyonu temsil gücü ve sonucun popülasyona </a:t>
            </a:r>
            <a:r>
              <a:rPr lang="tr-TR" dirty="0" err="1" smtClean="0"/>
              <a:t>genellenebilirliği</a:t>
            </a:r>
            <a:r>
              <a:rPr lang="tr-TR" dirty="0" smtClean="0"/>
              <a:t> önceden düşünülmelidir</a:t>
            </a:r>
            <a:endParaRPr lang="tr-TR" sz="2000" dirty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Dahil </a:t>
            </a:r>
            <a:r>
              <a:rPr lang="tr-TR" dirty="0"/>
              <a:t>etme/dışlama </a:t>
            </a:r>
            <a:r>
              <a:rPr lang="tr-TR" dirty="0" smtClean="0"/>
              <a:t>kriterleri net olarak belirlenmelidir. </a:t>
            </a:r>
            <a:endParaRPr lang="tr-TR" sz="2000" dirty="0"/>
          </a:p>
          <a:p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680-C056-43E6-8674-E474A1BA4629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Gönüllüler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Gönüllüler= Kontrol Grubu + Deney Grubu</a:t>
            </a:r>
          </a:p>
          <a:p>
            <a:r>
              <a:rPr lang="tr-TR" dirty="0" smtClean="0"/>
              <a:t>Her açıdan benzer olmalı, yalnız incelediğimiz konu açısından fark olmalıdır.</a:t>
            </a:r>
          </a:p>
          <a:p>
            <a:pPr lvl="1"/>
            <a:r>
              <a:rPr lang="tr-TR" dirty="0" smtClean="0"/>
              <a:t>Gönüllüler: hipertansiyon hastaları </a:t>
            </a:r>
          </a:p>
          <a:p>
            <a:pPr lvl="1"/>
            <a:r>
              <a:rPr lang="tr-TR" dirty="0" smtClean="0"/>
              <a:t>Gruplar: </a:t>
            </a:r>
          </a:p>
          <a:p>
            <a:pPr marL="857250" lvl="2" indent="0">
              <a:buNone/>
            </a:pPr>
            <a:r>
              <a:rPr lang="tr-TR" dirty="0" smtClean="0"/>
              <a:t>1. araştırma ilacını alanlar</a:t>
            </a:r>
          </a:p>
          <a:p>
            <a:pPr marL="857250" lvl="2" indent="0">
              <a:buNone/>
            </a:pPr>
            <a:r>
              <a:rPr lang="tr-TR" dirty="0" smtClean="0"/>
              <a:t>2. standart tedaviyi alanlar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69FD-889B-4ACF-8072-B70D332FE06F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010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Dahil etme/dışlama kriterleri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Yapmayınız!</a:t>
            </a:r>
          </a:p>
          <a:p>
            <a:pPr marL="0" indent="0">
              <a:buNone/>
            </a:pPr>
            <a:r>
              <a:rPr lang="tr-TR" dirty="0" smtClean="0"/>
              <a:t>Dahil etme kriteri: </a:t>
            </a:r>
          </a:p>
          <a:p>
            <a:pPr marL="857250" lvl="1" indent="-457200">
              <a:buFont typeface="+mj-lt"/>
              <a:buAutoNum type="arabicPeriod"/>
            </a:pPr>
            <a:r>
              <a:rPr lang="tr-TR" dirty="0" smtClean="0"/>
              <a:t>18 – 65 yaş arası bireyler</a:t>
            </a:r>
          </a:p>
          <a:p>
            <a:pPr marL="857250" lvl="1" indent="-457200">
              <a:buFont typeface="+mj-lt"/>
              <a:buAutoNum type="arabicPeriod"/>
            </a:pPr>
            <a:r>
              <a:rPr lang="tr-TR" dirty="0" smtClean="0"/>
              <a:t>Kadınlar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Dışlama kriteri: </a:t>
            </a:r>
          </a:p>
          <a:p>
            <a:pPr marL="857250" lvl="1" indent="-457200">
              <a:buFont typeface="+mj-lt"/>
              <a:buAutoNum type="arabicPeriod"/>
            </a:pPr>
            <a:r>
              <a:rPr lang="tr-TR" dirty="0" smtClean="0"/>
              <a:t>18 yaşından küçük/65 yaşından büyük bireyler</a:t>
            </a:r>
          </a:p>
          <a:p>
            <a:pPr marL="857250" lvl="1" indent="-457200">
              <a:buFont typeface="+mj-lt"/>
              <a:buAutoNum type="arabicPeriod"/>
            </a:pPr>
            <a:r>
              <a:rPr lang="tr-TR" dirty="0" smtClean="0"/>
              <a:t>Erkekler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14-266D-4F49-AE33-3EC059B265E8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07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 büyüklüğü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Örneklem büyüklüğü belirleme istatistiksel bir örneğe dahil edilecek gözlem veya tekrar sayısını seçme eylemidir. </a:t>
            </a:r>
          </a:p>
          <a:p>
            <a:r>
              <a:rPr lang="tr-TR" dirty="0" smtClean="0"/>
              <a:t>Bir örneğe dayanarak bir topluluk hakkında yapılan çıkarımların o  topluluğu yansıttığından emin olmak için hesaplanır. </a:t>
            </a:r>
            <a:endParaRPr lang="tr-TR" dirty="0"/>
          </a:p>
          <a:p>
            <a:r>
              <a:rPr lang="tr-TR" dirty="0" smtClean="0"/>
              <a:t>Veri toplama maliyeti, süresi, yeterli istatistik güç sunabilmesi dikkate alınır.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0CB2-1F56-4BFB-8F7F-DE13BABB3C40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618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Örneklem</a:t>
            </a:r>
            <a:r>
              <a:rPr lang="en-US" dirty="0"/>
              <a:t> </a:t>
            </a:r>
            <a:r>
              <a:rPr lang="tr-TR" dirty="0" smtClean="0"/>
              <a:t>b</a:t>
            </a:r>
            <a:r>
              <a:rPr lang="en-US" dirty="0" err="1" smtClean="0"/>
              <a:t>üyüklüğü</a:t>
            </a:r>
            <a:r>
              <a:rPr lang="en-US" dirty="0" smtClean="0"/>
              <a:t> </a:t>
            </a:r>
            <a:r>
              <a:rPr lang="tr-TR" dirty="0"/>
              <a:t>e</a:t>
            </a:r>
            <a:r>
              <a:rPr lang="en-US" dirty="0" err="1" smtClean="0"/>
              <a:t>tik</a:t>
            </a:r>
            <a:r>
              <a:rPr lang="tr-TR" dirty="0" smtClean="0"/>
              <a:t> yönü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Gönüllü sayısı soruya yanıt verecek yeterlilikte olmalıdır.</a:t>
            </a:r>
          </a:p>
          <a:p>
            <a:pPr lvl="0"/>
            <a:r>
              <a:rPr lang="tr-TR" b="1" dirty="0" smtClean="0"/>
              <a:t>Yetersiz gönüllü sayısı </a:t>
            </a:r>
            <a:r>
              <a:rPr lang="tr-TR" dirty="0" smtClean="0"/>
              <a:t>kullanarak gücü </a:t>
            </a:r>
            <a:r>
              <a:rPr lang="tr-TR" dirty="0"/>
              <a:t>az, istatistiksel fark ortaya koyamayacak </a:t>
            </a:r>
            <a:r>
              <a:rPr lang="tr-TR" dirty="0" smtClean="0"/>
              <a:t>araştırma yapmak </a:t>
            </a:r>
            <a:r>
              <a:rPr lang="tr-TR" dirty="0"/>
              <a:t>etik </a:t>
            </a:r>
            <a:r>
              <a:rPr lang="tr-TR" dirty="0" smtClean="0"/>
              <a:t>değildir. </a:t>
            </a:r>
            <a:endParaRPr lang="tr-TR" dirty="0"/>
          </a:p>
          <a:p>
            <a:pPr lvl="1"/>
            <a:r>
              <a:rPr lang="tr-TR" dirty="0"/>
              <a:t>Sayı yetersiz olduğunda pozitif tahmin gücü azdır, yalancı pozitif sonuçlar ve takip eden çalışmaların yanlış bulgular üzerine inşa edilmesi gibi olumsuzluklara da yol açar.</a:t>
            </a:r>
          </a:p>
          <a:p>
            <a:pPr lvl="1"/>
            <a:r>
              <a:rPr lang="tr-TR" dirty="0"/>
              <a:t>Yetersiz örneğe sahip çalışmalar yalancı negatif sonuçlar da doğurabilir. Önemli olabilecek bulgular fark edilmeyebilir.</a:t>
            </a:r>
          </a:p>
          <a:p>
            <a:pPr lvl="0"/>
            <a:r>
              <a:rPr lang="tr-TR" b="1" dirty="0"/>
              <a:t>Hata payı küçüldükçe gereken örnek sayısı artar.</a:t>
            </a:r>
            <a:endParaRPr lang="tr-TR" dirty="0"/>
          </a:p>
          <a:p>
            <a:pPr lvl="0"/>
            <a:r>
              <a:rPr lang="tr-TR" b="1" dirty="0"/>
              <a:t>Güven aralığınız arttıkça gereken örnek sayısı artar. </a:t>
            </a:r>
            <a:endParaRPr lang="tr-TR" dirty="0"/>
          </a:p>
          <a:p>
            <a:pPr lvl="0"/>
            <a:r>
              <a:rPr lang="tr-TR" b="1" dirty="0"/>
              <a:t>3’ler kuralı: 1/10 gerçekleşen bir olayı göstermek için en az 30 örnek almalısınız.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E38F-B3D8-4A2A-91DA-958A224FAA9A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869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Randomizasyon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Klinik </a:t>
            </a:r>
            <a:r>
              <a:rPr lang="tr-TR" dirty="0" err="1" smtClean="0"/>
              <a:t>aaraştırmaya</a:t>
            </a:r>
            <a:r>
              <a:rPr lang="tr-TR" dirty="0" smtClean="0"/>
              <a:t> dahil edilen bireylerin tedavi gruplarına </a:t>
            </a:r>
            <a:r>
              <a:rPr lang="tr-TR" dirty="0"/>
              <a:t>dağıtımlarının </a:t>
            </a:r>
            <a:r>
              <a:rPr lang="tr-TR" b="1" dirty="0" smtClean="0"/>
              <a:t>rastgele </a:t>
            </a:r>
            <a:r>
              <a:rPr lang="tr-TR" dirty="0" smtClean="0"/>
              <a:t>yapılmasıdır.</a:t>
            </a:r>
          </a:p>
          <a:p>
            <a:r>
              <a:rPr lang="tr-TR" dirty="0" err="1" smtClean="0"/>
              <a:t>Randomizasyonun</a:t>
            </a:r>
            <a:r>
              <a:rPr lang="tr-TR" dirty="0" smtClean="0"/>
              <a:t> amacı, hastaların araştırma gruplarına yerleştirilirken araştırmacının seçim yanlılığını önlemektir</a:t>
            </a:r>
            <a:r>
              <a:rPr lang="tr-TR" dirty="0"/>
              <a:t>.</a:t>
            </a:r>
          </a:p>
          <a:p>
            <a:r>
              <a:rPr lang="tr-TR" dirty="0" smtClean="0"/>
              <a:t>Böylece </a:t>
            </a:r>
            <a:r>
              <a:rPr lang="tr-TR" dirty="0"/>
              <a:t>deneme sonunda </a:t>
            </a:r>
            <a:r>
              <a:rPr lang="tr-TR" dirty="0" smtClean="0"/>
              <a:t>analiz aşamasında gruplar arasındaki olası </a:t>
            </a:r>
            <a:r>
              <a:rPr lang="tr-TR" dirty="0"/>
              <a:t>bir farkın, seçme </a:t>
            </a:r>
            <a:r>
              <a:rPr lang="tr-TR" dirty="0" smtClean="0"/>
              <a:t>veya tedavi </a:t>
            </a:r>
            <a:r>
              <a:rPr lang="tr-TR" dirty="0"/>
              <a:t>gruplarına dağıtımdaki </a:t>
            </a:r>
            <a:r>
              <a:rPr lang="tr-TR" dirty="0" smtClean="0"/>
              <a:t>yanlılığa bağlı </a:t>
            </a:r>
            <a:r>
              <a:rPr lang="tr-TR" dirty="0"/>
              <a:t>olma olasılığı ortadan kaldırılmış olur.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B85-3A84-45F4-8CF1-4282840AD0CA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436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Körleme</a:t>
            </a:r>
            <a:r>
              <a:rPr lang="tr-TR" dirty="0" smtClean="0"/>
              <a:t> (</a:t>
            </a:r>
            <a:r>
              <a:rPr lang="tr-TR" i="1" dirty="0" err="1" smtClean="0"/>
              <a:t>blinding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 sırasında gönüllüye uygulanan tedavinin /verilen </a:t>
            </a:r>
            <a:r>
              <a:rPr lang="tr-TR" dirty="0"/>
              <a:t>ilacın, </a:t>
            </a:r>
            <a:r>
              <a:rPr lang="tr-TR" dirty="0" smtClean="0"/>
              <a:t>gönüllü ve denemede </a:t>
            </a:r>
            <a:r>
              <a:rPr lang="tr-TR" dirty="0"/>
              <a:t>bulunanlar </a:t>
            </a:r>
            <a:r>
              <a:rPr lang="tr-TR" dirty="0" smtClean="0"/>
              <a:t>tarafından bilinmemesine </a:t>
            </a:r>
            <a:r>
              <a:rPr lang="tr-TR" dirty="0" err="1"/>
              <a:t>körleme</a:t>
            </a:r>
            <a:r>
              <a:rPr lang="tr-TR" dirty="0"/>
              <a:t> denmektedir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6204-399F-4B3B-9C19-10595C438965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75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Sunumun </a:t>
            </a:r>
            <a:r>
              <a:rPr lang="tr-TR" dirty="0" smtClean="0"/>
              <a:t>içeriği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tipleri</a:t>
            </a:r>
          </a:p>
          <a:p>
            <a:r>
              <a:rPr lang="tr-TR" dirty="0" smtClean="0"/>
              <a:t>Araştırma planlarken dikkat edilmesi gereken konular</a:t>
            </a:r>
          </a:p>
          <a:p>
            <a:r>
              <a:rPr lang="tr-TR" dirty="0" smtClean="0"/>
              <a:t>Sık yapılan hatalar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59B6-F888-4AA1-95E4-4186F9A7CBB4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752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Körleme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 smtClean="0"/>
              <a:t>Gönüllüye uygulanacak girişimin körlenmesi</a:t>
            </a:r>
          </a:p>
          <a:p>
            <a:pPr lvl="0"/>
            <a:r>
              <a:rPr lang="tr-TR" b="1" dirty="0" smtClean="0"/>
              <a:t>Gruplandırma </a:t>
            </a:r>
            <a:r>
              <a:rPr lang="tr-TR" b="1" dirty="0"/>
              <a:t>sırasında gizleme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tr-TR" dirty="0"/>
              <a:t>araştırmacı seçilen deneğin hangi gruba atanacağını bilmez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tr-TR" b="1" dirty="0"/>
              <a:t>Deneyin kör olarak yürütülmesi: </a:t>
            </a:r>
            <a:r>
              <a:rPr lang="tr-TR" dirty="0"/>
              <a:t>girişimleri yapan araştırmacılar ile gözlemleri yapanların farklı olması.</a:t>
            </a:r>
          </a:p>
          <a:p>
            <a:pPr lvl="0"/>
            <a:r>
              <a:rPr lang="tr-TR" b="1" dirty="0"/>
              <a:t>Çıktıların kör olarak değerlendirilmesi</a:t>
            </a:r>
            <a:r>
              <a:rPr lang="en-US" b="1" dirty="0"/>
              <a:t>: </a:t>
            </a:r>
            <a:r>
              <a:rPr lang="tr-TR" dirty="0"/>
              <a:t>deney </a:t>
            </a:r>
            <a:r>
              <a:rPr lang="tr-TR" dirty="0" err="1"/>
              <a:t>so</a:t>
            </a:r>
            <a:r>
              <a:rPr lang="en-US" dirty="0"/>
              <a:t>n</a:t>
            </a:r>
            <a:r>
              <a:rPr lang="tr-TR" dirty="0"/>
              <a:t>uçlarını değerlendiren </a:t>
            </a:r>
            <a:r>
              <a:rPr lang="tr-TR" dirty="0" smtClean="0"/>
              <a:t>araştırmacıların/istatistikçilerin </a:t>
            </a:r>
            <a:r>
              <a:rPr lang="tr-TR" dirty="0"/>
              <a:t>girişimlere kör </a:t>
            </a:r>
            <a:r>
              <a:rPr lang="tr-TR" dirty="0" smtClean="0"/>
              <a:t>olması (üçlü </a:t>
            </a:r>
            <a:r>
              <a:rPr lang="tr-TR" dirty="0" err="1" smtClean="0"/>
              <a:t>körleme</a:t>
            </a:r>
            <a:r>
              <a:rPr lang="tr-TR" dirty="0" smtClean="0"/>
              <a:t>).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0A89-B83B-4131-B807-581FBD681359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776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Körleme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</a:t>
            </a:r>
            <a:r>
              <a:rPr lang="tr-TR" dirty="0"/>
              <a:t>kör (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blind</a:t>
            </a:r>
            <a:r>
              <a:rPr lang="tr-TR" dirty="0"/>
              <a:t>) </a:t>
            </a:r>
            <a:r>
              <a:rPr lang="tr-TR" dirty="0" smtClean="0"/>
              <a:t>tasarım: gönüllü kör/araştırmacıya açık</a:t>
            </a:r>
            <a:endParaRPr lang="tr-TR" dirty="0"/>
          </a:p>
          <a:p>
            <a:r>
              <a:rPr lang="tr-TR" dirty="0"/>
              <a:t>Çift kör (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blind</a:t>
            </a:r>
            <a:r>
              <a:rPr lang="tr-TR" dirty="0"/>
              <a:t>) </a:t>
            </a:r>
            <a:r>
              <a:rPr lang="tr-TR" dirty="0" smtClean="0"/>
              <a:t>tasarım: hem gönüllü hem araştırmacı kör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5899-38FF-4981-A56D-D09759C338B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52" y="3363838"/>
            <a:ext cx="1463704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45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Körleme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Çift kör – çift sağır veya çift </a:t>
            </a:r>
            <a:r>
              <a:rPr lang="tr-TR" dirty="0" err="1"/>
              <a:t>plasebo</a:t>
            </a:r>
            <a:r>
              <a:rPr lang="tr-TR" dirty="0"/>
              <a:t> (</a:t>
            </a:r>
            <a:r>
              <a:rPr lang="tr-TR" i="1" dirty="0" err="1"/>
              <a:t>double</a:t>
            </a:r>
            <a:r>
              <a:rPr lang="tr-TR" i="1" dirty="0"/>
              <a:t> </a:t>
            </a:r>
            <a:r>
              <a:rPr lang="tr-TR" i="1" dirty="0" err="1"/>
              <a:t>blind-double</a:t>
            </a:r>
            <a:r>
              <a:rPr lang="tr-TR" i="1" dirty="0"/>
              <a:t> </a:t>
            </a:r>
            <a:r>
              <a:rPr lang="tr-TR" i="1" dirty="0" err="1"/>
              <a:t>dummy</a:t>
            </a:r>
            <a:r>
              <a:rPr lang="tr-TR" dirty="0"/>
              <a:t>) tasarım</a:t>
            </a:r>
          </a:p>
          <a:p>
            <a:r>
              <a:rPr lang="tr-TR" dirty="0" smtClean="0"/>
              <a:t>Araştırma ilacı ve kontrol ilacı aynı </a:t>
            </a:r>
            <a:r>
              <a:rPr lang="tr-TR" dirty="0" err="1" smtClean="0"/>
              <a:t>farmasötik</a:t>
            </a:r>
            <a:r>
              <a:rPr lang="tr-TR" dirty="0" smtClean="0"/>
              <a:t> şekilde değilse veya aynı uygulama yolu ile verilemiyorsa uygulanan </a:t>
            </a:r>
            <a:r>
              <a:rPr lang="tr-TR" dirty="0" err="1" smtClean="0"/>
              <a:t>körleme</a:t>
            </a:r>
            <a:r>
              <a:rPr lang="tr-TR" dirty="0" smtClean="0"/>
              <a:t> yöntemidir. </a:t>
            </a:r>
          </a:p>
          <a:p>
            <a:pPr marL="0" indent="0">
              <a:buNone/>
            </a:pPr>
            <a:r>
              <a:rPr lang="tr-TR" dirty="0" smtClean="0"/>
              <a:t>Araştırma ilacı tablet halinde, kontrol ilacı </a:t>
            </a:r>
            <a:r>
              <a:rPr lang="tr-TR" dirty="0" err="1" smtClean="0"/>
              <a:t>enjektabl</a:t>
            </a:r>
            <a:r>
              <a:rPr lang="tr-TR" dirty="0" smtClean="0"/>
              <a:t> ise </a:t>
            </a:r>
          </a:p>
          <a:p>
            <a:pPr marL="457200" indent="-457200">
              <a:buAutoNum type="arabicPeriod"/>
            </a:pPr>
            <a:r>
              <a:rPr lang="tr-TR" dirty="0" smtClean="0"/>
              <a:t>Grup: aktif ilaç içeren tablet+ </a:t>
            </a:r>
            <a:r>
              <a:rPr lang="tr-TR" dirty="0" err="1" smtClean="0"/>
              <a:t>enjektabl</a:t>
            </a:r>
            <a:r>
              <a:rPr lang="tr-TR" dirty="0" smtClean="0"/>
              <a:t> </a:t>
            </a:r>
            <a:r>
              <a:rPr lang="tr-TR" dirty="0" err="1" smtClean="0"/>
              <a:t>plasebo</a:t>
            </a:r>
            <a:r>
              <a:rPr lang="tr-TR" dirty="0" smtClean="0"/>
              <a:t> </a:t>
            </a:r>
          </a:p>
          <a:p>
            <a:pPr marL="457200" indent="-457200">
              <a:buAutoNum type="arabicPeriod"/>
            </a:pPr>
            <a:r>
              <a:rPr lang="tr-TR" dirty="0" smtClean="0"/>
              <a:t>Grup: </a:t>
            </a:r>
            <a:r>
              <a:rPr lang="tr-TR" dirty="0" err="1" smtClean="0"/>
              <a:t>plasebo</a:t>
            </a:r>
            <a:r>
              <a:rPr lang="tr-TR" dirty="0" smtClean="0"/>
              <a:t> tablet + </a:t>
            </a:r>
            <a:r>
              <a:rPr lang="tr-TR" dirty="0" err="1" smtClean="0"/>
              <a:t>enjektabl</a:t>
            </a:r>
            <a:r>
              <a:rPr lang="tr-TR" dirty="0" smtClean="0"/>
              <a:t> kontrol ilacı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073-8FAF-4560-A3BF-9687E9FAFA80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290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Girişimler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Araştırma ve kontrol ilaçları </a:t>
            </a:r>
            <a:r>
              <a:rPr lang="tr-TR" dirty="0" err="1"/>
              <a:t>formülasyonu</a:t>
            </a:r>
            <a:r>
              <a:rPr lang="tr-TR" dirty="0"/>
              <a:t>, </a:t>
            </a:r>
            <a:r>
              <a:rPr lang="tr-TR" dirty="0" smtClean="0"/>
              <a:t>dozu, </a:t>
            </a:r>
            <a:r>
              <a:rPr lang="tr-TR" dirty="0"/>
              <a:t>uygulama yolu, </a:t>
            </a:r>
            <a:r>
              <a:rPr lang="tr-TR" dirty="0" smtClean="0"/>
              <a:t>zamanı</a:t>
            </a:r>
          </a:p>
          <a:p>
            <a:pPr lvl="1"/>
            <a:r>
              <a:rPr lang="tr-TR" dirty="0" smtClean="0"/>
              <a:t>Kontrol ilacı: standart kabul edilmiş tedavi &gt; </a:t>
            </a:r>
            <a:r>
              <a:rPr lang="tr-TR" dirty="0" err="1" smtClean="0"/>
              <a:t>plasebo</a:t>
            </a:r>
            <a:endParaRPr lang="tr-TR" dirty="0"/>
          </a:p>
          <a:p>
            <a:pPr lvl="0"/>
            <a:r>
              <a:rPr lang="tr-TR" dirty="0"/>
              <a:t>Kullanılacak diğer ilaçlar (anestezi, analjezi </a:t>
            </a:r>
            <a:r>
              <a:rPr lang="tr-TR" dirty="0" smtClean="0"/>
              <a:t>vb.)</a:t>
            </a:r>
            <a:endParaRPr lang="tr-TR" dirty="0"/>
          </a:p>
          <a:p>
            <a:pPr lvl="0"/>
            <a:r>
              <a:rPr lang="tr-TR" dirty="0"/>
              <a:t>Cerrahi prosedür, diğer </a:t>
            </a:r>
            <a:r>
              <a:rPr lang="tr-TR" dirty="0" smtClean="0"/>
              <a:t>prosedürler, laboratuvar testleri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6447-C770-4A71-8AF9-F2952E36C3AF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172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tr-TR" dirty="0" smtClean="0"/>
              <a:t>t</a:t>
            </a:r>
            <a:r>
              <a:rPr lang="en-US" dirty="0" err="1" smtClean="0"/>
              <a:t>ekniği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Ölçüm </a:t>
            </a:r>
            <a:r>
              <a:rPr lang="tr-TR" dirty="0"/>
              <a:t>aletleri ve yöntemleri</a:t>
            </a:r>
            <a:endParaRPr lang="tr-TR" sz="2000" dirty="0"/>
          </a:p>
          <a:p>
            <a:pPr lvl="1"/>
            <a:r>
              <a:rPr lang="tr-TR" dirty="0"/>
              <a:t>Kalitesi</a:t>
            </a:r>
            <a:endParaRPr lang="tr-TR" sz="1800" dirty="0"/>
          </a:p>
          <a:p>
            <a:pPr lvl="1"/>
            <a:r>
              <a:rPr lang="tr-TR" dirty="0"/>
              <a:t>Geçerlilik ve güvenilirliği</a:t>
            </a:r>
            <a:endParaRPr lang="tr-TR" sz="1800" dirty="0"/>
          </a:p>
          <a:p>
            <a:pPr lvl="2"/>
            <a:r>
              <a:rPr lang="tr-TR" b="1" dirty="0"/>
              <a:t>Ölçmesi gerekeni ölçüyor mu? </a:t>
            </a:r>
            <a:r>
              <a:rPr lang="tr-TR" dirty="0"/>
              <a:t>Gerçek parametre ile ölçülen arasındaki fark var mı?</a:t>
            </a:r>
            <a:endParaRPr lang="tr-TR" sz="1600" dirty="0"/>
          </a:p>
          <a:p>
            <a:pPr lvl="2"/>
            <a:r>
              <a:rPr lang="tr-TR" b="1" dirty="0"/>
              <a:t>Doğru ölçüyor mu? </a:t>
            </a:r>
            <a:r>
              <a:rPr lang="tr-TR" dirty="0"/>
              <a:t>Tekrarlayan ölçümler arasında fark var mı?</a:t>
            </a:r>
            <a:endParaRPr lang="tr-TR" sz="1600" dirty="0"/>
          </a:p>
          <a:p>
            <a:pPr lvl="2"/>
            <a:r>
              <a:rPr lang="tr-TR" b="1" dirty="0"/>
              <a:t>Yüksek hassasiyet </a:t>
            </a:r>
            <a:r>
              <a:rPr lang="tr-TR" dirty="0"/>
              <a:t>ikisinin birlikte yüksek düzeyde olmasını gerektirir.</a:t>
            </a:r>
            <a:endParaRPr lang="tr-TR" sz="16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91E-3BB7-4CCA-9900-854CC76B118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633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tr-TR" dirty="0"/>
              <a:t>p</a:t>
            </a:r>
            <a:r>
              <a:rPr lang="en-US" dirty="0" err="1" smtClean="0"/>
              <a:t>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Kaç </a:t>
            </a:r>
            <a:r>
              <a:rPr lang="tr-TR" dirty="0"/>
              <a:t>ölçüm yapılacak?</a:t>
            </a:r>
            <a:endParaRPr lang="tr-TR" sz="2000" dirty="0"/>
          </a:p>
          <a:p>
            <a:pPr lvl="0"/>
            <a:r>
              <a:rPr lang="tr-TR" dirty="0"/>
              <a:t>Ne kadar süre ile yapılacak?</a:t>
            </a:r>
            <a:endParaRPr lang="tr-TR" sz="2000" dirty="0"/>
          </a:p>
          <a:p>
            <a:pPr lvl="0"/>
            <a:r>
              <a:rPr lang="tr-TR" dirty="0"/>
              <a:t>Hangi aralıkla yapılacak?</a:t>
            </a:r>
            <a:endParaRPr lang="tr-TR" sz="2000" dirty="0"/>
          </a:p>
          <a:p>
            <a:pPr lvl="0"/>
            <a:r>
              <a:rPr lang="tr-TR" dirty="0"/>
              <a:t>Ölçüm koşulları </a:t>
            </a:r>
            <a:r>
              <a:rPr lang="tr-TR" dirty="0" smtClean="0"/>
              <a:t>standardizasyonu (günün aynı saatinde, aynı ortam sıcaklığı, dinlenme vb. koşullarında)</a:t>
            </a:r>
            <a:endParaRPr lang="tr-TR" sz="2000" dirty="0"/>
          </a:p>
          <a:p>
            <a:pPr lvl="0"/>
            <a:r>
              <a:rPr lang="tr-TR" dirty="0"/>
              <a:t>Ölçek: </a:t>
            </a:r>
            <a:endParaRPr lang="tr-TR" sz="2000" dirty="0"/>
          </a:p>
          <a:p>
            <a:pPr lvl="1"/>
            <a:r>
              <a:rPr lang="tr-TR" dirty="0" smtClean="0"/>
              <a:t>Metrik </a:t>
            </a:r>
            <a:r>
              <a:rPr lang="tr-TR" dirty="0"/>
              <a:t>(g/</a:t>
            </a:r>
            <a:r>
              <a:rPr lang="tr-TR" dirty="0" err="1"/>
              <a:t>dL</a:t>
            </a:r>
            <a:r>
              <a:rPr lang="tr-TR" dirty="0"/>
              <a:t>), </a:t>
            </a:r>
            <a:endParaRPr lang="tr-TR" sz="1800" dirty="0"/>
          </a:p>
          <a:p>
            <a:pPr lvl="1"/>
            <a:r>
              <a:rPr lang="tr-TR" dirty="0" err="1" smtClean="0"/>
              <a:t>Ordinal</a:t>
            </a:r>
            <a:r>
              <a:rPr lang="tr-TR" dirty="0" smtClean="0"/>
              <a:t> </a:t>
            </a:r>
            <a:r>
              <a:rPr lang="tr-TR" dirty="0"/>
              <a:t>(düşük, </a:t>
            </a:r>
            <a:r>
              <a:rPr lang="tr-TR" dirty="0" smtClean="0"/>
              <a:t>normal, </a:t>
            </a:r>
            <a:r>
              <a:rPr lang="tr-TR" dirty="0"/>
              <a:t>yüksek), </a:t>
            </a:r>
            <a:endParaRPr lang="tr-TR" sz="1800" dirty="0"/>
          </a:p>
          <a:p>
            <a:pPr lvl="1"/>
            <a:r>
              <a:rPr lang="tr-TR" dirty="0" smtClean="0"/>
              <a:t>Nominal </a:t>
            </a:r>
            <a:r>
              <a:rPr lang="tr-TR" dirty="0"/>
              <a:t>(cinsiyet, saç rengi </a:t>
            </a:r>
            <a:r>
              <a:rPr lang="tr-TR" dirty="0" smtClean="0"/>
              <a:t>vb.)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0814-A942-4C6B-9E3D-81E5DCC1B7D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202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tr-TR" dirty="0" smtClean="0"/>
              <a:t>y</a:t>
            </a:r>
            <a:r>
              <a:rPr lang="en-US" dirty="0" err="1" smtClean="0"/>
              <a:t>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İstatistik</a:t>
            </a:r>
            <a:r>
              <a:rPr lang="tr-TR" dirty="0"/>
              <a:t>, soruyu sorduğunuz andan itibaren sürece dahildir.</a:t>
            </a:r>
          </a:p>
          <a:p>
            <a:pPr lvl="0"/>
            <a:r>
              <a:rPr lang="tr-TR" dirty="0"/>
              <a:t>Çalışma tasarlanırken örneklem büyüklüğü hesaplanmalı, hangi yöntemle hesaplandığı açıkça belirtilmelidir. </a:t>
            </a:r>
          </a:p>
          <a:p>
            <a:pPr lvl="0"/>
            <a:r>
              <a:rPr lang="tr-TR" dirty="0"/>
              <a:t>Plan aşamasında araştırmadan elde edilecek verilerin hangi yöntemle analiz edileceği seçilmelidir. </a:t>
            </a:r>
          </a:p>
          <a:p>
            <a:pPr lvl="0"/>
            <a:r>
              <a:rPr lang="tr-TR" dirty="0"/>
              <a:t>Ara analiz yapılıp yapılmayacağı ve koşulları baştan belirlenmeli, ara analiz yöntemleri, çalışma durdurma koşulları tasarım sırasında netleştirilmelidir.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39F-292B-4413-AE99-90970C1DA1F1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284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2EBF-FBF8-42C5-8F28-53013983E625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20" y="44695"/>
            <a:ext cx="832962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631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Veri</a:t>
            </a:r>
            <a:r>
              <a:rPr lang="en-US" dirty="0"/>
              <a:t> </a:t>
            </a:r>
            <a:r>
              <a:rPr lang="tr-TR" dirty="0" smtClean="0"/>
              <a:t>Y</a:t>
            </a:r>
            <a:r>
              <a:rPr lang="en-US" dirty="0" err="1" smtClean="0"/>
              <a:t>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dirty="0" smtClean="0"/>
              <a:t>Çalışma </a:t>
            </a:r>
            <a:r>
              <a:rPr lang="tr-TR" dirty="0"/>
              <a:t>başlamadan belirlenmesi gereken unsurlar:</a:t>
            </a:r>
            <a:endParaRPr lang="tr-TR" sz="2000" dirty="0"/>
          </a:p>
          <a:p>
            <a:pPr lvl="1"/>
            <a:r>
              <a:rPr lang="tr-TR" dirty="0"/>
              <a:t>Veri toplamanın durdurulması kuralları, </a:t>
            </a:r>
            <a:endParaRPr lang="tr-TR" sz="1800" dirty="0"/>
          </a:p>
          <a:p>
            <a:pPr lvl="1"/>
            <a:r>
              <a:rPr lang="tr-TR" dirty="0"/>
              <a:t>Analize dahil edilme kriterleri,</a:t>
            </a:r>
            <a:endParaRPr lang="tr-TR" sz="1800" dirty="0"/>
          </a:p>
          <a:p>
            <a:pPr lvl="1"/>
            <a:r>
              <a:rPr lang="tr-TR" dirty="0"/>
              <a:t>Aykırı değer tanımı, nasıl ele alınacağı,</a:t>
            </a:r>
            <a:endParaRPr lang="tr-TR" sz="1800" dirty="0"/>
          </a:p>
          <a:p>
            <a:pPr lvl="1"/>
            <a:r>
              <a:rPr lang="tr-TR" dirty="0"/>
              <a:t>Birincil sonlanım noktası</a:t>
            </a:r>
            <a:endParaRPr lang="tr-TR" sz="1800" dirty="0"/>
          </a:p>
          <a:p>
            <a:pPr lvl="0"/>
            <a:r>
              <a:rPr lang="tr-TR" dirty="0"/>
              <a:t>Analize dahil edilmeyen veriler bildirilmelidir. </a:t>
            </a:r>
            <a:endParaRPr lang="tr-TR" sz="2000" dirty="0"/>
          </a:p>
          <a:p>
            <a:pPr lvl="0"/>
            <a:r>
              <a:rPr lang="tr-TR" dirty="0"/>
              <a:t>Birden fazla sonlanım noktası değerlendirilecekse istatistik düzeltmeler yapılmalıdır. </a:t>
            </a:r>
            <a:endParaRPr lang="tr-TR" sz="2000" dirty="0"/>
          </a:p>
          <a:p>
            <a:pPr lvl="0"/>
            <a:r>
              <a:rPr lang="tr-TR" dirty="0"/>
              <a:t>Kayıp verilerin nedenleri bildirilmelidir.</a:t>
            </a:r>
            <a:endParaRPr lang="tr-TR" sz="2000" dirty="0"/>
          </a:p>
          <a:p>
            <a:pPr lvl="0"/>
            <a:r>
              <a:rPr lang="tr-TR" dirty="0"/>
              <a:t>Çalışma tasarımı ve veri analizi sırasında yalancı tekrarlar (</a:t>
            </a:r>
            <a:r>
              <a:rPr lang="tr-TR" dirty="0" err="1"/>
              <a:t>örn</a:t>
            </a:r>
            <a:r>
              <a:rPr lang="tr-TR" dirty="0"/>
              <a:t>. aynı örnekte yapılan tekrarlayan ölçümlerin ayrı veri olarak değerlendirilmesi) dikkate alınmalıdır.</a:t>
            </a:r>
            <a:endParaRPr lang="tr-TR" sz="20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80AB-B55E-4265-9DF5-54FAB7CBE2E4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323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155189"/>
            <a:ext cx="7886700" cy="679033"/>
          </a:xfrm>
        </p:spPr>
        <p:txBody>
          <a:bodyPr>
            <a:normAutofit fontScale="90000"/>
          </a:bodyPr>
          <a:lstStyle/>
          <a:p>
            <a:r>
              <a:rPr lang="tr-TR" dirty="0"/>
              <a:t>Sonlanım </a:t>
            </a:r>
            <a:r>
              <a:rPr lang="tr-TR" dirty="0" smtClean="0"/>
              <a:t>Noktası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43558"/>
            <a:ext cx="8119814" cy="41196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/>
              <a:t>Araştırmanın temel ilgi alanlarından biri olan </a:t>
            </a:r>
            <a:r>
              <a:rPr lang="tr-TR" b="1" dirty="0"/>
              <a:t>değişken </a:t>
            </a:r>
            <a:r>
              <a:rPr lang="tr-TR" dirty="0"/>
              <a:t>olarak tanımlanabilir. </a:t>
            </a:r>
            <a:endParaRPr lang="tr-TR" dirty="0" smtClean="0"/>
          </a:p>
          <a:p>
            <a:pPr>
              <a:lnSpc>
                <a:spcPct val="110000"/>
              </a:lnSpc>
            </a:pPr>
            <a:r>
              <a:rPr lang="tr-TR" dirty="0" smtClean="0"/>
              <a:t>Bu </a:t>
            </a:r>
            <a:r>
              <a:rPr lang="tr-TR" dirty="0"/>
              <a:t>değişken etkililik ve güvenlilikle ilgili olabilir. </a:t>
            </a:r>
            <a:endParaRPr lang="tr-TR" dirty="0" smtClean="0"/>
          </a:p>
          <a:p>
            <a:pPr>
              <a:lnSpc>
                <a:spcPct val="110000"/>
              </a:lnSpc>
            </a:pPr>
            <a:r>
              <a:rPr lang="tr-TR" b="1" dirty="0" smtClean="0"/>
              <a:t>Sonlanım </a:t>
            </a:r>
            <a:r>
              <a:rPr lang="tr-TR" b="1" dirty="0"/>
              <a:t>noktası </a:t>
            </a:r>
            <a:r>
              <a:rPr lang="tr-TR" dirty="0"/>
              <a:t>etkililik değişkenliği ve güvenlilik değişkenliği ile aynı anlamlarda da kullanılabilir ancak, demografik </a:t>
            </a:r>
            <a:r>
              <a:rPr lang="tr-TR" dirty="0" smtClean="0"/>
              <a:t>değişkenlikle (yaş, cinsiyet, eğitim durumu vb.) aynı </a:t>
            </a:r>
            <a:r>
              <a:rPr lang="tr-TR" dirty="0"/>
              <a:t>anlamda kullanılamaz. </a:t>
            </a:r>
            <a:endParaRPr lang="tr-TR" dirty="0" smtClean="0"/>
          </a:p>
          <a:p>
            <a:pPr>
              <a:lnSpc>
                <a:spcPct val="110000"/>
              </a:lnSpc>
            </a:pPr>
            <a:r>
              <a:rPr lang="tr-TR" dirty="0" smtClean="0"/>
              <a:t>LDL kolesterol, kan glukoz düzeyi/hemoglobin A1C, kemik mineral </a:t>
            </a:r>
            <a:r>
              <a:rPr lang="tr-TR" dirty="0" err="1" smtClean="0"/>
              <a:t>densitesi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CED5-6C2A-4B15-9DAA-2ED31854824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39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8499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sunum yol göstericidir. </a:t>
            </a:r>
            <a:endParaRPr lang="tr-TR" dirty="0"/>
          </a:p>
          <a:p>
            <a:r>
              <a:rPr lang="tr-TR" dirty="0" smtClean="0"/>
              <a:t>Yayınlandığı tarihteki kılavuz, yönetmelik ve kaynaklara göre hazırlanmıştır.</a:t>
            </a:r>
          </a:p>
          <a:p>
            <a:r>
              <a:rPr lang="tr-TR" dirty="0" smtClean="0"/>
              <a:t>Lütfen güncel bilgilere hakim olduğunuzdan emin olunuz.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DAB-91AE-424B-9A9B-6DB2D1F20AE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080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Bağımsız </a:t>
            </a:r>
            <a:r>
              <a:rPr lang="tr-TR" dirty="0"/>
              <a:t>taraflarca </a:t>
            </a:r>
            <a:r>
              <a:rPr lang="tr-TR" dirty="0" err="1"/>
              <a:t>doğrulanabilirlik</a:t>
            </a:r>
            <a:r>
              <a:rPr lang="tr-TR" dirty="0"/>
              <a:t> ve </a:t>
            </a:r>
            <a:r>
              <a:rPr lang="tr-TR" dirty="0" err="1"/>
              <a:t>tekrarlanabilirlik</a:t>
            </a:r>
            <a:endParaRPr lang="tr-TR" dirty="0"/>
          </a:p>
          <a:p>
            <a:pPr lvl="0"/>
            <a:r>
              <a:rPr lang="tr-TR" dirty="0"/>
              <a:t>Gözlenen sonuçların gücü </a:t>
            </a:r>
          </a:p>
          <a:p>
            <a:pPr lvl="0"/>
            <a:r>
              <a:rPr lang="tr-TR" dirty="0"/>
              <a:t>Doz – yanıt ilişkisi</a:t>
            </a:r>
          </a:p>
          <a:p>
            <a:pPr lvl="0"/>
            <a:r>
              <a:rPr lang="tr-TR" dirty="0"/>
              <a:t>Verilen ilacın yada yapılan müdahalenin hedefine ulaştığının ve etkisini gerçekleştirdiğinin kanıtlanması/gösterilmesi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BEAA-3C3B-4055-AB71-2788D72B2588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984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Sonuçların</a:t>
            </a:r>
            <a:r>
              <a:rPr lang="en-US" dirty="0"/>
              <a:t> </a:t>
            </a:r>
            <a:r>
              <a:rPr lang="tr-TR" dirty="0" smtClean="0"/>
              <a:t>Y</a:t>
            </a:r>
            <a:r>
              <a:rPr lang="en-US" dirty="0" err="1" smtClean="0"/>
              <a:t>orumlanması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Araştırma </a:t>
            </a:r>
            <a:r>
              <a:rPr lang="tr-TR" dirty="0"/>
              <a:t>verilerin alternatif yorumları</a:t>
            </a:r>
          </a:p>
          <a:p>
            <a:pPr lvl="0"/>
            <a:r>
              <a:rPr lang="tr-TR" dirty="0"/>
              <a:t>Sonuçları destekleyen veya karşı olan ilgili literatürler</a:t>
            </a:r>
          </a:p>
          <a:p>
            <a:pPr lvl="0"/>
            <a:r>
              <a:rPr lang="tr-TR" dirty="0"/>
              <a:t>Olası klinik etkinin tartışılması</a:t>
            </a:r>
          </a:p>
          <a:p>
            <a:pPr lvl="0"/>
            <a:r>
              <a:rPr lang="tr-TR" dirty="0"/>
              <a:t>Çıkar çatışmalarının tartışılması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4A58-B2A2-4B8A-8790-F88EDF91D9A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576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Tekrarlanabilirlik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Metodolojinin </a:t>
            </a:r>
            <a:r>
              <a:rPr lang="tr-TR" dirty="0"/>
              <a:t>ayrıntılı belirtilmesi</a:t>
            </a:r>
            <a:endParaRPr lang="tr-TR" sz="2000" dirty="0"/>
          </a:p>
          <a:p>
            <a:pPr lvl="1"/>
            <a:r>
              <a:rPr lang="tr-TR" dirty="0" smtClean="0"/>
              <a:t>Araştırma </a:t>
            </a:r>
            <a:r>
              <a:rPr lang="tr-TR" dirty="0"/>
              <a:t>tasarımın tam veya doğru olarak tanımlanmaması, </a:t>
            </a:r>
            <a:r>
              <a:rPr lang="tr-TR" dirty="0" err="1"/>
              <a:t>randomizasyon</a:t>
            </a:r>
            <a:r>
              <a:rPr lang="tr-TR" dirty="0"/>
              <a:t> yapılmaması, dahil edilme/edilmeme ve zayiat olarak kabul etme kriterlerinin belirlenmemesi, </a:t>
            </a:r>
            <a:r>
              <a:rPr lang="tr-TR" dirty="0" err="1"/>
              <a:t>tekrarlanabilirliğin</a:t>
            </a:r>
            <a:r>
              <a:rPr lang="tr-TR" dirty="0"/>
              <a:t> önündeki en önemli engeldir. </a:t>
            </a:r>
            <a:endParaRPr lang="tr-TR" sz="18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75F3-6966-46D1-9200-CB1A0AD560EB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009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Yanlılık (</a:t>
            </a:r>
            <a:r>
              <a:rPr lang="tr-TR" i="1" dirty="0" err="1" smtClean="0"/>
              <a:t>bias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Yanlılık, klinik </a:t>
            </a:r>
            <a:r>
              <a:rPr lang="tr-TR" dirty="0" smtClean="0"/>
              <a:t>araştırmalarda önyargılı hareket </a:t>
            </a:r>
            <a:r>
              <a:rPr lang="tr-TR" dirty="0"/>
              <a:t>etme, yan tutma </a:t>
            </a:r>
            <a:r>
              <a:rPr lang="tr-TR" dirty="0" smtClean="0"/>
              <a:t>veya değerlendirmeleri </a:t>
            </a:r>
            <a:r>
              <a:rPr lang="tr-TR" dirty="0"/>
              <a:t>kurallara aykırı </a:t>
            </a:r>
            <a:r>
              <a:rPr lang="tr-TR" dirty="0" smtClean="0"/>
              <a:t>bir biçimde </a:t>
            </a:r>
            <a:r>
              <a:rPr lang="tr-TR" dirty="0"/>
              <a:t>yapma durumudur.</a:t>
            </a:r>
          </a:p>
          <a:p>
            <a:r>
              <a:rPr lang="tr-TR" dirty="0" smtClean="0"/>
              <a:t>Yanlılık</a:t>
            </a:r>
            <a:r>
              <a:rPr lang="tr-TR" dirty="0"/>
              <a:t>, sonuçların gerçek </a:t>
            </a:r>
            <a:r>
              <a:rPr lang="tr-TR" dirty="0" smtClean="0"/>
              <a:t>değerlerden sistemli </a:t>
            </a:r>
            <a:r>
              <a:rPr lang="tr-TR" dirty="0"/>
              <a:t>bir şekilde farklılık </a:t>
            </a:r>
            <a:r>
              <a:rPr lang="tr-TR" dirty="0" smtClean="0"/>
              <a:t>gösterdiği hallerde </a:t>
            </a:r>
            <a:r>
              <a:rPr lang="tr-TR" dirty="0"/>
              <a:t>ortaya çıkar.</a:t>
            </a:r>
          </a:p>
          <a:p>
            <a:r>
              <a:rPr lang="tr-TR" dirty="0" smtClean="0"/>
              <a:t>Çalışma </a:t>
            </a:r>
            <a:r>
              <a:rPr lang="tr-TR" dirty="0"/>
              <a:t>sonucunda tedavinin </a:t>
            </a:r>
            <a:r>
              <a:rPr lang="tr-TR" dirty="0" smtClean="0"/>
              <a:t>etkinliğinin olduğundan </a:t>
            </a:r>
            <a:r>
              <a:rPr lang="tr-TR" dirty="0"/>
              <a:t>farklı olarak </a:t>
            </a:r>
            <a:r>
              <a:rPr lang="tr-TR" dirty="0" smtClean="0"/>
              <a:t>yorumlanmasına yol </a:t>
            </a:r>
            <a:r>
              <a:rPr lang="tr-TR" dirty="0"/>
              <a:t>açabilecek sistematik hatalara </a:t>
            </a:r>
            <a:r>
              <a:rPr lang="tr-TR" b="1" dirty="0" smtClean="0"/>
              <a:t>yanlılık (</a:t>
            </a:r>
            <a:r>
              <a:rPr lang="tr-TR" b="1" i="1" dirty="0" err="1" smtClean="0"/>
              <a:t>bias</a:t>
            </a:r>
            <a:r>
              <a:rPr lang="tr-TR" b="1" dirty="0"/>
              <a:t>) </a:t>
            </a:r>
            <a:r>
              <a:rPr lang="tr-TR" dirty="0"/>
              <a:t>denir.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A590-CD81-4A36-A28D-3CF1CA42AE98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836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Yanlılık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394472"/>
          </a:xfrm>
        </p:spPr>
        <p:txBody>
          <a:bodyPr>
            <a:normAutofit/>
          </a:bodyPr>
          <a:lstStyle/>
          <a:p>
            <a:r>
              <a:rPr lang="tr-TR" dirty="0" smtClean="0"/>
              <a:t>Seçim yanlılığı (</a:t>
            </a:r>
            <a:r>
              <a:rPr lang="tr-TR" dirty="0" err="1" smtClean="0"/>
              <a:t>randomizasyon</a:t>
            </a:r>
            <a:r>
              <a:rPr lang="tr-TR" dirty="0" smtClean="0"/>
              <a:t> ihlali)</a:t>
            </a:r>
          </a:p>
          <a:p>
            <a:r>
              <a:rPr lang="tr-TR" dirty="0" smtClean="0"/>
              <a:t>Değerlendirme yanlılığı (körlük ihlali)</a:t>
            </a:r>
            <a:endParaRPr lang="tr-TR" dirty="0"/>
          </a:p>
          <a:p>
            <a:r>
              <a:rPr lang="tr-TR" dirty="0" smtClean="0"/>
              <a:t>Yayın </a:t>
            </a:r>
            <a:r>
              <a:rPr lang="tr-TR" dirty="0"/>
              <a:t>yanlılığı</a:t>
            </a:r>
          </a:p>
          <a:p>
            <a:r>
              <a:rPr lang="tr-TR" dirty="0" smtClean="0"/>
              <a:t>Bilgi/ölçüm </a:t>
            </a:r>
            <a:r>
              <a:rPr lang="tr-TR" dirty="0"/>
              <a:t>yanlılığı</a:t>
            </a:r>
          </a:p>
          <a:p>
            <a:r>
              <a:rPr lang="tr-TR" dirty="0" smtClean="0"/>
              <a:t>Hatırlama </a:t>
            </a:r>
            <a:r>
              <a:rPr lang="tr-TR" dirty="0"/>
              <a:t>yanlılığı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30F-8498-43DC-A5A5-5154CC031FB6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470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Yanlılığı</a:t>
            </a:r>
            <a:r>
              <a:rPr lang="en-US" dirty="0"/>
              <a:t> (bias)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aza</a:t>
            </a:r>
            <a:r>
              <a:rPr lang="en-US" dirty="0"/>
              <a:t> </a:t>
            </a:r>
            <a:r>
              <a:rPr lang="en-US" dirty="0" err="1" smtClean="0"/>
              <a:t>indirmek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 smtClean="0"/>
              <a:t>Körleme</a:t>
            </a:r>
            <a:r>
              <a:rPr lang="tr-TR" dirty="0" smtClean="0"/>
              <a:t> </a:t>
            </a:r>
            <a:r>
              <a:rPr lang="tr-TR" dirty="0"/>
              <a:t>yöntemleri (örneklerin gruplandırılması, girişimlerin gerçekleştirilmesi, sonuçların değerlendirilmesi…)</a:t>
            </a:r>
          </a:p>
          <a:p>
            <a:pPr lvl="0"/>
            <a:r>
              <a:rPr lang="tr-TR" dirty="0" err="1"/>
              <a:t>Randomizasyon</a:t>
            </a:r>
            <a:r>
              <a:rPr lang="tr-TR" dirty="0"/>
              <a:t> ve/veya </a:t>
            </a:r>
            <a:r>
              <a:rPr lang="tr-TR" dirty="0" err="1"/>
              <a:t>tabakalandırma</a:t>
            </a:r>
            <a:r>
              <a:rPr lang="tr-TR" dirty="0"/>
              <a:t> stratejileri</a:t>
            </a:r>
          </a:p>
          <a:p>
            <a:pPr lvl="0"/>
            <a:r>
              <a:rPr lang="tr-TR" dirty="0"/>
              <a:t>Dahil etmeme veya zayiat nedeni ile dışlanan örneklerin verilerinin bildirimi/ nasıl ele alındığı</a:t>
            </a:r>
          </a:p>
          <a:p>
            <a:pPr lvl="0"/>
            <a:r>
              <a:rPr lang="tr-TR" dirty="0"/>
              <a:t>Negatif veya pozitif tüm bulguların bildirimi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0172-FD81-4038-B25C-2B34704D0566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8775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Yalancı</a:t>
            </a:r>
            <a:r>
              <a:rPr lang="en-US" dirty="0"/>
              <a:t> </a:t>
            </a:r>
            <a:r>
              <a:rPr lang="en-US" dirty="0" err="1"/>
              <a:t>pozitiflik</a:t>
            </a:r>
            <a:r>
              <a:rPr lang="en-US" dirty="0"/>
              <a:t> </a:t>
            </a:r>
            <a:r>
              <a:rPr lang="en-US" dirty="0" err="1" smtClean="0"/>
              <a:t>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Ara </a:t>
            </a:r>
            <a:r>
              <a:rPr lang="tr-TR" dirty="0"/>
              <a:t>veri analizi</a:t>
            </a:r>
          </a:p>
          <a:p>
            <a:pPr lvl="0"/>
            <a:r>
              <a:rPr lang="tr-TR" dirty="0"/>
              <a:t>Verilerin plan dışı çıkarılması</a:t>
            </a:r>
          </a:p>
          <a:p>
            <a:pPr lvl="0"/>
            <a:r>
              <a:rPr lang="tr-TR" dirty="0"/>
              <a:t>Birincil sonlanım noktasının retrospektif olarak seçilmesi</a:t>
            </a:r>
          </a:p>
          <a:p>
            <a:pPr lvl="0"/>
            <a:r>
              <a:rPr lang="tr-TR" dirty="0"/>
              <a:t>Yalancı tekrar</a:t>
            </a:r>
          </a:p>
          <a:p>
            <a:pPr lvl="0"/>
            <a:r>
              <a:rPr lang="tr-TR" dirty="0"/>
              <a:t>Etki büyüklüğünün az olması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1EDE-C340-4895-A40B-E71BBA972E3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8701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Ara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 smtClean="0"/>
              <a:t>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dirty="0" smtClean="0"/>
              <a:t>Bir </a:t>
            </a:r>
            <a:r>
              <a:rPr lang="tr-TR" dirty="0"/>
              <a:t>miktar veri topladıktan sonra ara analiz yapmak, sonuçlar istatistiksel olarak anlamlı ise veri toplamayı durdurmak veya umut vaat ediyorsa bir miktar veri daha toplamak sık yapılan bir hatadır. </a:t>
            </a:r>
          </a:p>
          <a:p>
            <a:pPr lvl="1"/>
            <a:r>
              <a:rPr lang="tr-TR" dirty="0"/>
              <a:t>Beklenen sonuç için veri </a:t>
            </a:r>
            <a:r>
              <a:rPr lang="tr-TR" dirty="0" smtClean="0"/>
              <a:t>toplamaktır. </a:t>
            </a:r>
            <a:endParaRPr lang="tr-TR" dirty="0"/>
          </a:p>
          <a:p>
            <a:pPr lvl="0"/>
            <a:r>
              <a:rPr lang="tr-TR" b="1" dirty="0"/>
              <a:t>Yüksek oranda yalancı pozitiflikle sonuçlanır.</a:t>
            </a:r>
          </a:p>
          <a:p>
            <a:pPr lvl="0"/>
            <a:r>
              <a:rPr lang="tr-TR" dirty="0"/>
              <a:t>Örneklem büyüklüğü, veri toplama süresi, durdurulma zamanı önceden ve uygun şekilde belirlenmelidir. </a:t>
            </a:r>
          </a:p>
          <a:p>
            <a:pPr lvl="0"/>
            <a:r>
              <a:rPr lang="tr-TR" dirty="0"/>
              <a:t>Ara analiz yapıldıysa ve bu analiz sırasında körlük bozulduysa yayında belirtilmelidir.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3FA7-6834-480F-90C0-A4014433E84E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3925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bartılması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Yöntemin </a:t>
            </a:r>
            <a:r>
              <a:rPr lang="tr-TR" dirty="0"/>
              <a:t>ayrıntılı olarak tarif edilmesi ile bulguların abartılması ters orantılı </a:t>
            </a:r>
            <a:endParaRPr lang="tr-TR" sz="2000" dirty="0"/>
          </a:p>
          <a:p>
            <a:pPr lvl="1"/>
            <a:r>
              <a:rPr lang="tr-TR" dirty="0" err="1"/>
              <a:t>İskemik</a:t>
            </a:r>
            <a:r>
              <a:rPr lang="tr-TR" dirty="0"/>
              <a:t> inme modellerinde serbest radikal yakalayıcı </a:t>
            </a:r>
            <a:r>
              <a:rPr lang="en-US" dirty="0"/>
              <a:t>NXY-059</a:t>
            </a:r>
            <a:r>
              <a:rPr lang="tr-TR" dirty="0"/>
              <a:t>’un etkinliğini test eden araştırmaların </a:t>
            </a:r>
            <a:r>
              <a:rPr lang="tr-TR" dirty="0" err="1"/>
              <a:t>metaanalizinde</a:t>
            </a:r>
            <a:r>
              <a:rPr lang="tr-TR" dirty="0"/>
              <a:t> </a:t>
            </a:r>
            <a:r>
              <a:rPr lang="tr-TR" dirty="0" err="1"/>
              <a:t>randomizasyon</a:t>
            </a:r>
            <a:r>
              <a:rPr lang="tr-TR" dirty="0"/>
              <a:t>, gruplandırma, çıktıların kör değerlendirilmesi uygulanan çalışmalarda aktif maddenin etki büyüklüğü, bu bilgilerin olmadığı çalışmalara göre daha az bulunmuş. </a:t>
            </a:r>
            <a:endParaRPr lang="tr-TR" sz="18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B45B-C5BA-4B95-AFA1-3BCF56E4353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6319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tr-TR" dirty="0" smtClean="0"/>
              <a:t> (</a:t>
            </a:r>
            <a:r>
              <a:rPr lang="en-US" i="1" dirty="0"/>
              <a:t>Ad </a:t>
            </a:r>
            <a:r>
              <a:rPr lang="en-US" i="1" dirty="0" smtClean="0"/>
              <a:t>hoc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 smtClean="0"/>
              <a:t>çıkarm</a:t>
            </a:r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Çalışma </a:t>
            </a:r>
            <a:r>
              <a:rPr lang="tr-TR" dirty="0"/>
              <a:t>sonuçlarını etkileyecek aykırılıkların (sağlık durumu, diğer verilere </a:t>
            </a:r>
            <a:r>
              <a:rPr lang="tr-TR" dirty="0" err="1"/>
              <a:t>benzemezlik</a:t>
            </a:r>
            <a:r>
              <a:rPr lang="tr-TR" dirty="0"/>
              <a:t>, gelişim süreci </a:t>
            </a:r>
            <a:r>
              <a:rPr lang="tr-TR" dirty="0" smtClean="0"/>
              <a:t>vb.) </a:t>
            </a:r>
            <a:r>
              <a:rPr lang="tr-TR" dirty="0"/>
              <a:t>önceden belirlenmiş bir plan dahilinde olmayan çıkarılma </a:t>
            </a:r>
            <a:r>
              <a:rPr lang="tr-TR" dirty="0" smtClean="0"/>
              <a:t>durumu.</a:t>
            </a:r>
            <a:endParaRPr lang="tr-TR" dirty="0"/>
          </a:p>
          <a:p>
            <a:pPr lvl="0"/>
            <a:r>
              <a:rPr lang="tr-TR" dirty="0"/>
              <a:t>Dahil etme/etmeme kriterlerinin </a:t>
            </a:r>
            <a:r>
              <a:rPr lang="tr-TR" b="1" dirty="0" smtClean="0"/>
              <a:t>sonradan </a:t>
            </a:r>
            <a:r>
              <a:rPr lang="tr-TR" dirty="0" smtClean="0"/>
              <a:t>belirlenmesi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Çalışmaya </a:t>
            </a:r>
            <a:r>
              <a:rPr lang="tr-TR" dirty="0" err="1"/>
              <a:t>randomize</a:t>
            </a:r>
            <a:r>
              <a:rPr lang="tr-TR" dirty="0"/>
              <a:t> edilen örnek sayısı, tamamlayan sayısı, tamamlayamadıysa </a:t>
            </a:r>
            <a:r>
              <a:rPr lang="tr-TR" dirty="0" smtClean="0"/>
              <a:t>nedenleri açıklanmalıdır.</a:t>
            </a:r>
            <a:endParaRPr lang="tr-TR" dirty="0"/>
          </a:p>
          <a:p>
            <a:pPr lvl="0"/>
            <a:r>
              <a:rPr lang="tr-TR" dirty="0"/>
              <a:t>Gruplar arası zayiat farkı önyargı yaratabilir. </a:t>
            </a:r>
          </a:p>
          <a:p>
            <a:pPr lvl="0"/>
            <a:r>
              <a:rPr lang="tr-TR" dirty="0"/>
              <a:t>Analizden önce veri ayıklaması yapıldıysa nedenleri, mantığı ve ayıklanan veriler ayrıca sunulmalıdır.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7070-D291-4C27-A99A-F193CFD3B4D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68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FFE3-241B-4D6D-AF1B-8E159A46C3E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23500"/>
            <a:ext cx="5972669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7494"/>
            <a:ext cx="8229600" cy="4386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https://www.titck.gov.tr/faaliyetalanlari/ilac/klinik-arastirmalar</a:t>
            </a:r>
          </a:p>
        </p:txBody>
      </p:sp>
    </p:spTree>
    <p:extLst>
      <p:ext uri="{BB962C8B-B14F-4D97-AF65-F5344CB8AC3E}">
        <p14:creationId xmlns:p14="http://schemas.microsoft.com/office/powerpoint/2010/main" val="411526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Birincil</a:t>
            </a:r>
            <a:r>
              <a:rPr lang="en-US" dirty="0"/>
              <a:t> </a:t>
            </a:r>
            <a:r>
              <a:rPr lang="en-US" dirty="0" err="1"/>
              <a:t>sonlanım</a:t>
            </a:r>
            <a:r>
              <a:rPr lang="en-US" dirty="0"/>
              <a:t> </a:t>
            </a:r>
            <a:r>
              <a:rPr lang="en-US" dirty="0" err="1"/>
              <a:t>noktasının</a:t>
            </a:r>
            <a:r>
              <a:rPr lang="en-US" dirty="0"/>
              <a:t> </a:t>
            </a:r>
            <a:r>
              <a:rPr lang="en-US" dirty="0" err="1"/>
              <a:t>retrospektif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seçilmesi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Çalışma </a:t>
            </a:r>
            <a:r>
              <a:rPr lang="tr-TR" dirty="0"/>
              <a:t>başlatılmadan birincil sonlanım noktasının, ne zaman değerlendirileceğinin, analiz yöntemlerinin önceden belirlenmesi yalancı pozitiflik riskini azaltacaktır. </a:t>
            </a:r>
            <a:endParaRPr lang="tr-TR" sz="2000" dirty="0"/>
          </a:p>
          <a:p>
            <a:pPr lvl="0"/>
            <a:r>
              <a:rPr lang="tr-TR" dirty="0"/>
              <a:t>Diğer istatistiksel anlamlı bulgular bildirilmeli, fakat ileri araştırma gerektirdiği belirtilmelidir.</a:t>
            </a:r>
            <a:endParaRPr lang="tr-TR" sz="2000" dirty="0"/>
          </a:p>
          <a:p>
            <a:pPr lvl="0"/>
            <a:r>
              <a:rPr lang="tr-TR" dirty="0"/>
              <a:t>Tip I hata (yalancı pozitiflik) birden fazla sonlanım noktası veya bir sonlanım noktasının birden fazla değerlendirildiği durumda artar.</a:t>
            </a:r>
            <a:endParaRPr lang="tr-TR" sz="2000" dirty="0"/>
          </a:p>
          <a:p>
            <a:pPr lvl="1"/>
            <a:r>
              <a:rPr lang="tr-TR" dirty="0"/>
              <a:t>Birden fazla sonlanım noktası değerlendirilecekse, tip I hatayı kontrol etmek üzere uygun istatistik düzeltmeler gerçekleştirilmelidir: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örn</a:t>
            </a:r>
            <a:r>
              <a:rPr lang="tr-TR" b="1" dirty="0"/>
              <a:t>. </a:t>
            </a:r>
            <a:r>
              <a:rPr lang="tr-TR" dirty="0" err="1"/>
              <a:t>Bonferroni</a:t>
            </a:r>
            <a:r>
              <a:rPr lang="tr-TR" dirty="0"/>
              <a:t> düzeltmesi (</a:t>
            </a:r>
            <a:r>
              <a:rPr lang="tr-TR" i="1" dirty="0"/>
              <a:t>p değerini karşılaştırma sayısına bölmek</a:t>
            </a:r>
            <a:r>
              <a:rPr lang="tr-TR" dirty="0"/>
              <a:t>) </a:t>
            </a:r>
            <a:endParaRPr lang="tr-TR" sz="18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4BE8-D283-46EC-8777-E43D48BB345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7333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Yalancı</a:t>
            </a:r>
            <a:r>
              <a:rPr lang="en-US" dirty="0"/>
              <a:t> </a:t>
            </a:r>
            <a:r>
              <a:rPr lang="en-US" dirty="0" err="1" smtClean="0"/>
              <a:t>tekrarlar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İstatistiksel </a:t>
            </a:r>
            <a:r>
              <a:rPr lang="tr-TR" dirty="0"/>
              <a:t>olarak </a:t>
            </a:r>
            <a:r>
              <a:rPr lang="tr-TR" b="1" dirty="0"/>
              <a:t>bağımsız olmayan verilerin bağımsızmış gibi ele alınmasıdır</a:t>
            </a:r>
            <a:r>
              <a:rPr lang="tr-TR" dirty="0"/>
              <a:t>. </a:t>
            </a:r>
            <a:endParaRPr lang="tr-TR" sz="2000" dirty="0"/>
          </a:p>
          <a:p>
            <a:pPr lvl="1"/>
            <a:r>
              <a:rPr lang="tr-TR" dirty="0"/>
              <a:t>Bir örnek üzerinde tekrarlayan gözlemler</a:t>
            </a:r>
            <a:endParaRPr lang="tr-TR" sz="1800" dirty="0"/>
          </a:p>
          <a:p>
            <a:pPr lvl="1"/>
            <a:r>
              <a:rPr lang="tr-TR" dirty="0"/>
              <a:t>Örneklerin hiyerarşik olarak organize edilmesi </a:t>
            </a:r>
            <a:endParaRPr lang="tr-TR" sz="1800" dirty="0"/>
          </a:p>
          <a:p>
            <a:pPr lvl="1"/>
            <a:r>
              <a:rPr lang="tr-TR" dirty="0"/>
              <a:t>Ölçümlerin zaman ve konumdan etkilenmesi </a:t>
            </a:r>
            <a:r>
              <a:rPr lang="en-US" dirty="0"/>
              <a:t> </a:t>
            </a:r>
            <a:endParaRPr lang="tr-TR" sz="20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825C-2D53-428B-9879-2BC5E8514A05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326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 smtClean="0"/>
              <a:t>büyüklüğü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Bir </a:t>
            </a:r>
            <a:r>
              <a:rPr lang="tr-TR" dirty="0"/>
              <a:t>etkinin istatistiksel olarak anlamlı olması o etkinin büyüklüğü ve gücü hakkında fikir vermez. </a:t>
            </a:r>
          </a:p>
          <a:p>
            <a:pPr lvl="0"/>
            <a:r>
              <a:rPr lang="tr-TR" dirty="0"/>
              <a:t>İstatistiksel olarak anlamlı olsa bile etki küçükse tekrarlanamama riski taşır. </a:t>
            </a:r>
          </a:p>
          <a:p>
            <a:pPr lvl="0"/>
            <a:r>
              <a:rPr lang="tr-TR" dirty="0"/>
              <a:t>Etkinin farklı koşullarda, farklı örneklerde tekrarlanabildiğinin gösterilmesi </a:t>
            </a:r>
            <a:r>
              <a:rPr lang="tr-TR" b="1" dirty="0"/>
              <a:t>çalışmanın gücünü artıracaktır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A8DE-5104-40EA-B56D-563F9C811C3F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100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Bilim </a:t>
            </a:r>
            <a:r>
              <a:rPr lang="tr-TR" dirty="0"/>
              <a:t>dünyasının (akademisyenler, destek kuruluşları, dergiler) pozitif çıktıları tercih ettiği yaygın ve haksız olmayan bir inanıştır.</a:t>
            </a:r>
          </a:p>
          <a:p>
            <a:pPr lvl="0"/>
            <a:r>
              <a:rPr lang="tr-TR" dirty="0"/>
              <a:t>Negatif sonuçların, bağımsız tekrar çalışmalarının yayınlanması teşvik edilmeli, negatif çıktıların sunulacağı veya ham verilerin yayınlarla ilişkilendirilebileceği bir veri tabanı oluşturulmalıdır.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B09B-3DD4-4303-8A35-01CBCAABD919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39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önemli?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Bir çalışmanın desteklenme ve </a:t>
            </a:r>
            <a:r>
              <a:rPr lang="tr-TR" b="1" dirty="0"/>
              <a:t>yayınlanma olasılığı</a:t>
            </a:r>
            <a:r>
              <a:rPr lang="tr-TR" dirty="0"/>
              <a:t>, kalitesi ve güvenilirliği, </a:t>
            </a:r>
            <a:r>
              <a:rPr lang="tr-TR" b="1" dirty="0" smtClean="0"/>
              <a:t>kesinlikle </a:t>
            </a:r>
            <a:r>
              <a:rPr lang="tr-TR" dirty="0" smtClean="0"/>
              <a:t>uygun </a:t>
            </a:r>
            <a:r>
              <a:rPr lang="tr-TR" dirty="0"/>
              <a:t>ve doğru çalışma tipi seçimine </a:t>
            </a:r>
            <a:r>
              <a:rPr lang="tr-TR" dirty="0" smtClean="0"/>
              <a:t>bağlıdır</a:t>
            </a:r>
            <a:r>
              <a:rPr lang="tr-TR" dirty="0"/>
              <a:t>. </a:t>
            </a:r>
          </a:p>
          <a:p>
            <a:r>
              <a:rPr lang="tr-TR" b="1" dirty="0"/>
              <a:t>Çalışma tipi</a:t>
            </a:r>
            <a:r>
              <a:rPr lang="tr-TR" dirty="0"/>
              <a:t>, çalışma tasarımının ilk unsurudur ve çalışma başlamadan belirlenmelidir. </a:t>
            </a:r>
          </a:p>
          <a:p>
            <a:r>
              <a:rPr lang="tr-TR" b="1" dirty="0"/>
              <a:t>Çalışma tipi </a:t>
            </a:r>
            <a:r>
              <a:rPr lang="tr-TR" dirty="0"/>
              <a:t>yanıtlanması istenen soruya göre seçilir; çalışmanın yararlılığı ve iyi yorumlanması da seçilen çalışma tipine bağlıdır. </a:t>
            </a:r>
            <a:endParaRPr lang="tr-TR" dirty="0" smtClean="0"/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Çalışma </a:t>
            </a:r>
            <a:r>
              <a:rPr lang="tr-TR" b="1" dirty="0">
                <a:solidFill>
                  <a:srgbClr val="FF0000"/>
                </a:solidFill>
              </a:rPr>
              <a:t>başladıktan sonra yanlış seçilmiş çalışma tipinin düzeltilmesi mümkün değildir.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D4F2-0F91-4204-9E25-1B2BAE80FBAB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80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err="1" smtClean="0"/>
              <a:t>ıbbi</a:t>
            </a:r>
            <a:r>
              <a:rPr lang="en-US" dirty="0" smtClean="0"/>
              <a:t> </a:t>
            </a:r>
            <a:r>
              <a:rPr lang="tr-TR" dirty="0"/>
              <a:t>a</a:t>
            </a:r>
            <a:r>
              <a:rPr lang="en-US" dirty="0" err="1" smtClean="0"/>
              <a:t>raştırma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Temel araştırma da denir. </a:t>
            </a:r>
          </a:p>
          <a:p>
            <a:pPr lvl="0"/>
            <a:r>
              <a:rPr lang="tr-TR" dirty="0" smtClean="0"/>
              <a:t>İlaç </a:t>
            </a:r>
            <a:r>
              <a:rPr lang="tr-TR" dirty="0"/>
              <a:t>ve çeşitli tıbbi malzemelerin özelliklerini araştırmak üzere hayvan, hücre, doku veya organlar kullanılarak yapılan farmakolojik, biyokimyasal, genetik ve fizyolojik girişimlerin incelendiği araştırmalardır.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92D-6D26-46C0-AEB7-D13A5B94C0B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5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Hipotez </a:t>
            </a:r>
            <a:r>
              <a:rPr lang="tr-TR" dirty="0" smtClean="0"/>
              <a:t>oluşturma deneyleri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/>
              <a:t>Hipotez oluşturma deneyleri: </a:t>
            </a:r>
            <a:r>
              <a:rPr lang="tr-TR" dirty="0"/>
              <a:t>Deney grupları arasında olası farkları belirlemeye yönelik erken evre gözlemsel </a:t>
            </a:r>
            <a:r>
              <a:rPr lang="tr-TR" dirty="0" smtClean="0"/>
              <a:t>deneylerdir.</a:t>
            </a:r>
            <a:endParaRPr lang="tr-TR" sz="2000" dirty="0"/>
          </a:p>
          <a:p>
            <a:pPr lvl="1"/>
            <a:r>
              <a:rPr lang="tr-TR" dirty="0"/>
              <a:t>Örnek sayısı küçüktür.</a:t>
            </a:r>
            <a:endParaRPr lang="tr-TR" sz="1800" dirty="0"/>
          </a:p>
          <a:p>
            <a:pPr lvl="1"/>
            <a:r>
              <a:rPr lang="tr-TR" dirty="0"/>
              <a:t>Birincil çıktısı yoktur.</a:t>
            </a:r>
            <a:endParaRPr lang="tr-TR" sz="1800" dirty="0"/>
          </a:p>
          <a:p>
            <a:r>
              <a:rPr lang="tr-TR" dirty="0"/>
              <a:t>Genellikle körlenmeden yapılır.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C26-25F5-46E5-9597-DF883019DC78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36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araştırma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Planlama</a:t>
            </a:r>
            <a:r>
              <a:rPr lang="tr-TR" b="1" dirty="0"/>
              <a:t>, </a:t>
            </a:r>
            <a:endParaRPr lang="tr-TR" b="1" dirty="0" smtClean="0"/>
          </a:p>
          <a:p>
            <a:r>
              <a:rPr lang="tr-TR" dirty="0" smtClean="0"/>
              <a:t>Uygulama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Dokümantasyon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Analiz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Yayınlama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aşamalardan </a:t>
            </a:r>
            <a:r>
              <a:rPr lang="tr-TR" b="1" dirty="0"/>
              <a:t>planlama </a:t>
            </a:r>
            <a:r>
              <a:rPr lang="tr-TR" dirty="0"/>
              <a:t>basamağının doğru, kuralına uygun gerçekleştirilmesi diğer aşamaların da başarılı bir şekilde tamamlanmasının anahtarı olacaktır.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DD5A-A626-4547-AFDA-907C585F468D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89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2848</Words>
  <Application>Microsoft Office PowerPoint</Application>
  <PresentationFormat>Ekran Gösterisi (16:9)</PresentationFormat>
  <Paragraphs>462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Ofis Teması</vt:lpstr>
      <vt:lpstr>Klinik Araştırmalar Hakkında Genel Bilgiler  Araştırma Planlarken Dikkat Edilmesi Gereken Hususlar</vt:lpstr>
      <vt:lpstr>Sunumun amacı</vt:lpstr>
      <vt:lpstr>Sunumun içeriği</vt:lpstr>
      <vt:lpstr>Dikkat!</vt:lpstr>
      <vt:lpstr>PowerPoint Sunusu</vt:lpstr>
      <vt:lpstr>Neden önemli?</vt:lpstr>
      <vt:lpstr>Deneysel tıbbi araştırma</vt:lpstr>
      <vt:lpstr>Hipotez oluşturma deneyleri</vt:lpstr>
      <vt:lpstr>Bilimsel araştırma aşamaları</vt:lpstr>
      <vt:lpstr>Bilimsel araştırmaların sınıflandırılması</vt:lpstr>
      <vt:lpstr>Bilimsel araştırmaların sınıflandırılması</vt:lpstr>
      <vt:lpstr>Girişimsel araştırmalar</vt:lpstr>
      <vt:lpstr>Klinik araştırmalar</vt:lpstr>
      <vt:lpstr>Klinik araştırmalar</vt:lpstr>
      <vt:lpstr>Klinik araştırma fazları</vt:lpstr>
      <vt:lpstr>Öncesi ve sonrası araştırmalar  (Quasi-experimental)</vt:lpstr>
      <vt:lpstr>Araştırma planlama</vt:lpstr>
      <vt:lpstr>İyi bir deneysel araştırmada ana kalite kriterleri:</vt:lpstr>
      <vt:lpstr>Hipotez kurulması</vt:lpstr>
      <vt:lpstr>Hipotez kurulması</vt:lpstr>
      <vt:lpstr>Soru sormak zordur.</vt:lpstr>
      <vt:lpstr>Sorunun tipi toplanacak verinin niteliğini ve niceliğini de belirler.</vt:lpstr>
      <vt:lpstr>Hedef popülasyon seçimi</vt:lpstr>
      <vt:lpstr>Gönüllüler</vt:lpstr>
      <vt:lpstr>Dahil etme/dışlama kriterleri</vt:lpstr>
      <vt:lpstr>Örneklem büyüklüğü</vt:lpstr>
      <vt:lpstr>Örneklem büyüklüğü etik yönü</vt:lpstr>
      <vt:lpstr>Randomizasyon</vt:lpstr>
      <vt:lpstr>Körleme (blinding)</vt:lpstr>
      <vt:lpstr>Körleme</vt:lpstr>
      <vt:lpstr>Körleme</vt:lpstr>
      <vt:lpstr>Körleme</vt:lpstr>
      <vt:lpstr>Girişimler</vt:lpstr>
      <vt:lpstr>Ölçüm tekniği</vt:lpstr>
      <vt:lpstr>Ölçüm planı</vt:lpstr>
      <vt:lpstr>İstatistik yöntemler</vt:lpstr>
      <vt:lpstr>PowerPoint Sunusu</vt:lpstr>
      <vt:lpstr>Veri Yönetimi</vt:lpstr>
      <vt:lpstr>Sonlanım Noktası</vt:lpstr>
      <vt:lpstr>Sonuçlar</vt:lpstr>
      <vt:lpstr>Sonuçların Yorumlanması</vt:lpstr>
      <vt:lpstr>Tekrarlanabilirlik</vt:lpstr>
      <vt:lpstr>Yanlılık (bias)</vt:lpstr>
      <vt:lpstr>Yanlılık kaynakları</vt:lpstr>
      <vt:lpstr>Yanlılığı (bias) en aza indirmek</vt:lpstr>
      <vt:lpstr>Yalancı pozitiflik nedenleri</vt:lpstr>
      <vt:lpstr>Ara veri analizi</vt:lpstr>
      <vt:lpstr>Bulguların abartılması</vt:lpstr>
      <vt:lpstr>Plan dışı (Ad hoc) veri çıkarma</vt:lpstr>
      <vt:lpstr>Birincil sonlanım noktasının retrospektif olarak seçilmesi</vt:lpstr>
      <vt:lpstr>Yalancı tekrarlar</vt:lpstr>
      <vt:lpstr>Etki büyüklüğü</vt:lpstr>
      <vt:lpstr>Negatif sonuçlar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 Kurul Başvurusunda Dikkat Edilmesi Gereken Hususlar</dc:title>
  <dc:creator>Lenovo</dc:creator>
  <cp:lastModifiedBy>Lenovo</cp:lastModifiedBy>
  <cp:revision>31</cp:revision>
  <dcterms:created xsi:type="dcterms:W3CDTF">2023-07-12T09:06:43Z</dcterms:created>
  <dcterms:modified xsi:type="dcterms:W3CDTF">2023-07-12T13:38:16Z</dcterms:modified>
</cp:coreProperties>
</file>